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6"/>
  </p:handoutMasterIdLst>
  <p:sldIdLst>
    <p:sldId id="256" r:id="rId2"/>
    <p:sldId id="272" r:id="rId3"/>
    <p:sldId id="271" r:id="rId4"/>
    <p:sldId id="275" r:id="rId5"/>
    <p:sldId id="284" r:id="rId6"/>
    <p:sldId id="285" r:id="rId7"/>
    <p:sldId id="276" r:id="rId8"/>
    <p:sldId id="286" r:id="rId9"/>
    <p:sldId id="278" r:id="rId10"/>
    <p:sldId id="279" r:id="rId11"/>
    <p:sldId id="280" r:id="rId12"/>
    <p:sldId id="281" r:id="rId13"/>
    <p:sldId id="274" r:id="rId14"/>
    <p:sldId id="288" r:id="rId15"/>
    <p:sldId id="289" r:id="rId16"/>
    <p:sldId id="257" r:id="rId17"/>
    <p:sldId id="258" r:id="rId18"/>
    <p:sldId id="259" r:id="rId19"/>
    <p:sldId id="287" r:id="rId20"/>
    <p:sldId id="261" r:id="rId21"/>
    <p:sldId id="262" r:id="rId22"/>
    <p:sldId id="267" r:id="rId23"/>
    <p:sldId id="282"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4"/>
    <p:restoredTop sz="94687"/>
  </p:normalViewPr>
  <p:slideViewPr>
    <p:cSldViewPr snapToGrid="0" snapToObjects="1">
      <p:cViewPr varScale="1">
        <p:scale>
          <a:sx n="112" d="100"/>
          <a:sy n="112" d="100"/>
        </p:scale>
        <p:origin x="736" y="200"/>
      </p:cViewPr>
      <p:guideLst/>
    </p:cSldViewPr>
  </p:slideViewPr>
  <p:notesTextViewPr>
    <p:cViewPr>
      <p:scale>
        <a:sx n="1" d="1"/>
        <a:sy n="1" d="1"/>
      </p:scale>
      <p:origin x="0" y="0"/>
    </p:cViewPr>
  </p:notesTextViewPr>
  <p:notesViewPr>
    <p:cSldViewPr snapToGrid="0" snapToObjects="1">
      <p:cViewPr varScale="1">
        <p:scale>
          <a:sx n="90" d="100"/>
          <a:sy n="90" d="100"/>
        </p:scale>
        <p:origin x="2632" y="21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89F8B6-9A81-B44C-A13B-546DB42C7071}" type="datetimeFigureOut">
              <a:rPr lang="en-US" smtClean="0"/>
              <a:t>12/29/17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A01D22-C6DD-AB42-8327-45F128559746}" type="slidenum">
              <a:rPr lang="en-US" smtClean="0"/>
              <a:t>‹#›</a:t>
            </a:fld>
            <a:endParaRPr lang="en-US"/>
          </a:p>
        </p:txBody>
      </p:sp>
    </p:spTree>
    <p:extLst>
      <p:ext uri="{BB962C8B-B14F-4D97-AF65-F5344CB8AC3E}">
        <p14:creationId xmlns:p14="http://schemas.microsoft.com/office/powerpoint/2010/main" val="7752908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E897DA-A65F-2F47-BC64-71B9B625CE60}"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E897DA-A65F-2F47-BC64-71B9B625CE60}"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E897DA-A65F-2F47-BC64-71B9B625CE60}"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E897DA-A65F-2F47-BC64-71B9B625CE60}"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E897DA-A65F-2F47-BC64-71B9B625CE60}"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E897DA-A65F-2F47-BC64-71B9B625CE60}" type="datetimeFigureOut">
              <a:rPr lang="en-US" smtClean="0"/>
              <a:t>12/29/17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E897DA-A65F-2F47-BC64-71B9B625CE60}" type="datetimeFigureOut">
              <a:rPr lang="en-US" smtClean="0"/>
              <a:t>12/29/17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E897DA-A65F-2F47-BC64-71B9B625CE60}" type="datetimeFigureOut">
              <a:rPr lang="en-US" smtClean="0"/>
              <a:t>12/29/17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897DA-A65F-2F47-BC64-71B9B625CE60}" type="datetimeFigureOut">
              <a:rPr lang="en-US" smtClean="0"/>
              <a:t>12/29/17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E897DA-A65F-2F47-BC64-71B9B625CE60}" type="datetimeFigureOut">
              <a:rPr lang="en-US" smtClean="0"/>
              <a:t>12/29/17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E897DA-A65F-2F47-BC64-71B9B625CE60}" type="datetimeFigureOut">
              <a:rPr lang="en-US" smtClean="0"/>
              <a:t>12/29/17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EAE4B-AD1E-C64D-A4F9-13013E56A343}"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897DA-A65F-2F47-BC64-71B9B625CE60}" type="datetimeFigureOut">
              <a:rPr lang="en-US" smtClean="0"/>
              <a:t>12/29/17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EAE4B-AD1E-C64D-A4F9-13013E56A343}"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tiff"/><Relationship Id="rId3" Type="http://schemas.openxmlformats.org/officeDocument/2006/relationships/image" Target="../media/image1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tiff"/><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4.xml"/><Relationship Id="rId2"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 of BAS to Identify Inefficient Operations</a:t>
            </a:r>
            <a:endParaRPr lang="en-US" dirty="0"/>
          </a:p>
        </p:txBody>
      </p:sp>
      <p:sp>
        <p:nvSpPr>
          <p:cNvPr id="3" name="Subtitle 2"/>
          <p:cNvSpPr>
            <a:spLocks noGrp="1"/>
          </p:cNvSpPr>
          <p:nvPr>
            <p:ph type="subTitle" idx="1"/>
          </p:nvPr>
        </p:nvSpPr>
        <p:spPr>
          <a:xfrm>
            <a:off x="1094509" y="4239491"/>
            <a:ext cx="10072255" cy="2022763"/>
          </a:xfrm>
        </p:spPr>
        <p:txBody>
          <a:bodyPr>
            <a:normAutofit fontScale="85000" lnSpcReduction="10000"/>
          </a:bodyPr>
          <a:lstStyle/>
          <a:p>
            <a:pPr>
              <a:lnSpc>
                <a:spcPct val="120000"/>
              </a:lnSpc>
            </a:pPr>
            <a:r>
              <a:rPr lang="en-US" sz="1800" dirty="0"/>
              <a:t>Prepared by Garrett </a:t>
            </a:r>
            <a:r>
              <a:rPr lang="en-US" sz="1800" dirty="0" err="1"/>
              <a:t>Mosiman</a:t>
            </a:r>
            <a:r>
              <a:rPr lang="en-US" sz="1800" dirty="0"/>
              <a:t> and Patrick Smith, Center for Sustainable Building Research, University of Minnesota</a:t>
            </a:r>
          </a:p>
          <a:p>
            <a:pPr>
              <a:lnSpc>
                <a:spcPct val="120000"/>
              </a:lnSpc>
            </a:pPr>
            <a:r>
              <a:rPr lang="en-US" sz="1800" dirty="0"/>
              <a:t>Project in coordination with John Marshall, Engineering and Energy Management Division Manager, Hennepin County Facility Services</a:t>
            </a:r>
          </a:p>
          <a:p>
            <a:pPr>
              <a:lnSpc>
                <a:spcPct val="120000"/>
              </a:lnSpc>
            </a:pPr>
            <a:r>
              <a:rPr lang="en-US" sz="1800" dirty="0"/>
              <a:t>Project funding provided by the Hennepin University </a:t>
            </a:r>
            <a:r>
              <a:rPr lang="en-US" sz="1800" dirty="0" smtClean="0"/>
              <a:t>Partnership</a:t>
            </a:r>
          </a:p>
          <a:p>
            <a:endParaRPr lang="en-US" sz="1800" dirty="0"/>
          </a:p>
          <a:p>
            <a:r>
              <a:rPr lang="en-US" sz="1800" dirty="0" smtClean="0"/>
              <a:t>2017</a:t>
            </a:r>
            <a:endParaRPr lang="en-US" sz="1800" dirty="0"/>
          </a:p>
        </p:txBody>
      </p:sp>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5724524" y="1825625"/>
            <a:ext cx="5629276" cy="3632195"/>
          </a:xfrm>
          <a:prstGeom prst="rect">
            <a:avLst/>
          </a:prstGeom>
        </p:spPr>
      </p:pic>
      <p:sp>
        <p:nvSpPr>
          <p:cNvPr id="4" name="Title 3"/>
          <p:cNvSpPr>
            <a:spLocks noGrp="1"/>
          </p:cNvSpPr>
          <p:nvPr>
            <p:ph type="title"/>
          </p:nvPr>
        </p:nvSpPr>
        <p:spPr/>
        <p:txBody>
          <a:bodyPr>
            <a:normAutofit/>
          </a:bodyPr>
          <a:lstStyle/>
          <a:p>
            <a:r>
              <a:rPr lang="en-US" sz="3600" dirty="0"/>
              <a:t>Malfunctioning </a:t>
            </a:r>
            <a:r>
              <a:rPr lang="en-US" sz="3600" dirty="0" smtClean="0"/>
              <a:t>Economizer</a:t>
            </a:r>
            <a:endParaRPr lang="en-US" sz="3600" dirty="0"/>
          </a:p>
        </p:txBody>
      </p:sp>
      <p:sp>
        <p:nvSpPr>
          <p:cNvPr id="5" name="Content Placeholder 4"/>
          <p:cNvSpPr>
            <a:spLocks noGrp="1"/>
          </p:cNvSpPr>
          <p:nvPr>
            <p:ph sz="half" idx="1"/>
          </p:nvPr>
        </p:nvSpPr>
        <p:spPr>
          <a:xfrm>
            <a:off x="838200" y="1825625"/>
            <a:ext cx="4886324" cy="4351338"/>
          </a:xfrm>
        </p:spPr>
        <p:txBody>
          <a:bodyPr>
            <a:normAutofit fontScale="77500" lnSpcReduction="20000"/>
          </a:bodyPr>
          <a:lstStyle/>
          <a:p>
            <a:pPr marL="0" indent="0">
              <a:buNone/>
            </a:pPr>
            <a:r>
              <a:rPr lang="en-US" dirty="0" smtClean="0"/>
              <a:t>Comparison from sensor outputs to weather data:</a:t>
            </a:r>
          </a:p>
          <a:p>
            <a:pPr marL="0" indent="0">
              <a:buNone/>
            </a:pPr>
            <a:r>
              <a:rPr lang="en-US" dirty="0" smtClean="0"/>
              <a:t>Outside Air Temperature:</a:t>
            </a:r>
          </a:p>
          <a:p>
            <a:r>
              <a:rPr lang="en-US" dirty="0" smtClean="0"/>
              <a:t>Actual =66°F</a:t>
            </a:r>
          </a:p>
          <a:p>
            <a:r>
              <a:rPr lang="en-US" dirty="0" smtClean="0"/>
              <a:t>Reported to BAS = 66°F</a:t>
            </a:r>
          </a:p>
          <a:p>
            <a:pPr marL="0" indent="0">
              <a:buNone/>
            </a:pPr>
            <a:r>
              <a:rPr lang="en-US" dirty="0" smtClean="0"/>
              <a:t>Relative Humidity:</a:t>
            </a:r>
            <a:endParaRPr lang="en-US" dirty="0"/>
          </a:p>
          <a:p>
            <a:r>
              <a:rPr lang="en-US" dirty="0" smtClean="0"/>
              <a:t>Actual </a:t>
            </a:r>
            <a:r>
              <a:rPr lang="en-US" dirty="0"/>
              <a:t>RH = 50</a:t>
            </a:r>
            <a:r>
              <a:rPr lang="en-US" dirty="0" smtClean="0"/>
              <a:t>%</a:t>
            </a:r>
          </a:p>
          <a:p>
            <a:r>
              <a:rPr lang="en-US" b="1" dirty="0" smtClean="0"/>
              <a:t>Reported in BAS = 62.6%</a:t>
            </a:r>
            <a:endParaRPr lang="en-US" b="1" dirty="0"/>
          </a:p>
          <a:p>
            <a:endParaRPr lang="en-US" dirty="0"/>
          </a:p>
          <a:p>
            <a:pPr marL="0" indent="0">
              <a:buNone/>
            </a:pPr>
            <a:r>
              <a:rPr lang="en-US" dirty="0" smtClean="0"/>
              <a:t>AHUs </a:t>
            </a:r>
            <a:r>
              <a:rPr lang="en-US" dirty="0"/>
              <a:t>3, 11, and 12 were not economizing, all others were. Similar return air RH on all </a:t>
            </a:r>
            <a:r>
              <a:rPr lang="en-US" dirty="0" smtClean="0"/>
              <a:t>units, may be due to a single malfunctioning sensor</a:t>
            </a:r>
            <a:r>
              <a:rPr lang="en-US" dirty="0"/>
              <a:t> </a:t>
            </a:r>
          </a:p>
          <a:p>
            <a:endParaRPr lang="en-US" dirty="0"/>
          </a:p>
        </p:txBody>
      </p:sp>
      <p:sp>
        <p:nvSpPr>
          <p:cNvPr id="6" name="Content Placeholder 5"/>
          <p:cNvSpPr>
            <a:spLocks noGrp="1"/>
          </p:cNvSpPr>
          <p:nvPr>
            <p:ph sz="half" idx="2"/>
          </p:nvPr>
        </p:nvSpPr>
        <p:spPr>
          <a:xfrm>
            <a:off x="6172200" y="5457820"/>
            <a:ext cx="5181600" cy="1218883"/>
          </a:xfrm>
        </p:spPr>
        <p:txBody>
          <a:bodyPr>
            <a:normAutofit fontScale="77500" lnSpcReduction="20000"/>
          </a:bodyPr>
          <a:lstStyle/>
          <a:p>
            <a:pPr marL="0" indent="0" algn="r">
              <a:buNone/>
            </a:pPr>
            <a:r>
              <a:rPr lang="en-US" sz="1800" dirty="0"/>
              <a:t>5/25/17</a:t>
            </a:r>
          </a:p>
          <a:p>
            <a:pPr marL="0" indent="0" algn="r">
              <a:buNone/>
            </a:pPr>
            <a:endParaRPr lang="en-US" sz="1800" dirty="0"/>
          </a:p>
        </p:txBody>
      </p:sp>
    </p:spTree>
    <p:extLst>
      <p:ext uri="{BB962C8B-B14F-4D97-AF65-F5344CB8AC3E}">
        <p14:creationId xmlns:p14="http://schemas.microsoft.com/office/powerpoint/2010/main" val="1728503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67639" y="1274618"/>
            <a:ext cx="5442566" cy="5583382"/>
          </a:xfrm>
          <a:prstGeom prst="rect">
            <a:avLst/>
          </a:prstGeom>
        </p:spPr>
      </p:pic>
      <p:sp>
        <p:nvSpPr>
          <p:cNvPr id="4" name="Title 3"/>
          <p:cNvSpPr>
            <a:spLocks noGrp="1"/>
          </p:cNvSpPr>
          <p:nvPr>
            <p:ph type="title"/>
          </p:nvPr>
        </p:nvSpPr>
        <p:spPr/>
        <p:txBody>
          <a:bodyPr>
            <a:normAutofit/>
          </a:bodyPr>
          <a:lstStyle/>
          <a:p>
            <a:r>
              <a:rPr lang="en-US" sz="3200" dirty="0"/>
              <a:t>Potential lighting controller </a:t>
            </a:r>
            <a:r>
              <a:rPr lang="en-US" sz="3200" dirty="0" smtClean="0"/>
              <a:t>failure</a:t>
            </a:r>
            <a:endParaRPr lang="en-US" sz="3200" dirty="0"/>
          </a:p>
        </p:txBody>
      </p:sp>
      <p:sp>
        <p:nvSpPr>
          <p:cNvPr id="5" name="Content Placeholder 4"/>
          <p:cNvSpPr>
            <a:spLocks noGrp="1"/>
          </p:cNvSpPr>
          <p:nvPr>
            <p:ph sz="half" idx="1"/>
          </p:nvPr>
        </p:nvSpPr>
        <p:spPr/>
        <p:txBody>
          <a:bodyPr>
            <a:normAutofit lnSpcReduction="10000"/>
          </a:bodyPr>
          <a:lstStyle/>
          <a:p>
            <a:pPr marL="0" indent="0">
              <a:buNone/>
            </a:pPr>
            <a:r>
              <a:rPr lang="en-US" dirty="0" smtClean="0"/>
              <a:t>Fails </a:t>
            </a:r>
            <a:r>
              <a:rPr lang="en-US" dirty="0"/>
              <a:t>“on</a:t>
            </a:r>
            <a:r>
              <a:rPr lang="en-US" dirty="0" smtClean="0"/>
              <a:t>.”</a:t>
            </a:r>
            <a:endParaRPr lang="en-US" dirty="0"/>
          </a:p>
          <a:p>
            <a:pPr marL="0" indent="0">
              <a:buNone/>
            </a:pPr>
            <a:r>
              <a:rPr lang="en-US" dirty="0"/>
              <a:t>Average 8.5 kW of lighting connected to automated controllers, periodic failure to turn off</a:t>
            </a:r>
            <a:r>
              <a:rPr lang="en-US" dirty="0" smtClean="0"/>
              <a:t>.</a:t>
            </a:r>
            <a:endParaRPr lang="en-US" dirty="0"/>
          </a:p>
          <a:p>
            <a:r>
              <a:rPr lang="en-US" dirty="0"/>
              <a:t>14 hours / day unoccupied = 119 kWh per day in excess energy use.  </a:t>
            </a:r>
          </a:p>
          <a:p>
            <a:r>
              <a:rPr lang="en-US" dirty="0"/>
              <a:t>3,570 kWh per month, </a:t>
            </a:r>
          </a:p>
          <a:p>
            <a:r>
              <a:rPr lang="en-US" dirty="0"/>
              <a:t>$</a:t>
            </a:r>
            <a:r>
              <a:rPr lang="en-US" dirty="0" smtClean="0"/>
              <a:t>357 per floor as worst-case</a:t>
            </a:r>
            <a:endParaRPr lang="en-US" dirty="0"/>
          </a:p>
          <a:p>
            <a:endParaRPr lang="en-US" dirty="0"/>
          </a:p>
        </p:txBody>
      </p:sp>
      <p:sp>
        <p:nvSpPr>
          <p:cNvPr id="6" name="Content Placeholder 5"/>
          <p:cNvSpPr>
            <a:spLocks noGrp="1"/>
          </p:cNvSpPr>
          <p:nvPr>
            <p:ph sz="half" idx="2"/>
          </p:nvPr>
        </p:nvSpPr>
        <p:spPr/>
        <p:txBody>
          <a:bodyPr>
            <a:normAutofit lnSpcReduction="10000"/>
          </a:bodyPr>
          <a:lstStyle/>
          <a:p>
            <a:endParaRPr lang="en-US" dirty="0"/>
          </a:p>
        </p:txBody>
      </p:sp>
    </p:spTree>
    <p:extLst>
      <p:ext uri="{BB962C8B-B14F-4D97-AF65-F5344CB8AC3E}">
        <p14:creationId xmlns:p14="http://schemas.microsoft.com/office/powerpoint/2010/main" val="153654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0" y="1690688"/>
            <a:ext cx="5062537" cy="3800408"/>
          </a:xfrm>
          <a:prstGeom prst="rect">
            <a:avLst/>
          </a:prstGeom>
        </p:spPr>
      </p:pic>
      <p:sp>
        <p:nvSpPr>
          <p:cNvPr id="4" name="Title 3"/>
          <p:cNvSpPr>
            <a:spLocks noGrp="1"/>
          </p:cNvSpPr>
          <p:nvPr>
            <p:ph type="title"/>
          </p:nvPr>
        </p:nvSpPr>
        <p:spPr/>
        <p:txBody>
          <a:bodyPr/>
          <a:lstStyle/>
          <a:p>
            <a:r>
              <a:rPr lang="en-US" dirty="0" smtClean="0"/>
              <a:t>Recommended checks - HSB</a:t>
            </a:r>
            <a:endParaRPr lang="en-US" dirty="0"/>
          </a:p>
        </p:txBody>
      </p:sp>
      <p:sp>
        <p:nvSpPr>
          <p:cNvPr id="5" name="Content Placeholder 4"/>
          <p:cNvSpPr>
            <a:spLocks noGrp="1"/>
          </p:cNvSpPr>
          <p:nvPr>
            <p:ph sz="half" idx="1"/>
          </p:nvPr>
        </p:nvSpPr>
        <p:spPr/>
        <p:txBody>
          <a:bodyPr>
            <a:normAutofit/>
          </a:bodyPr>
          <a:lstStyle/>
          <a:p>
            <a:pPr marL="342900" marR="0" lvl="0" indent="-342900">
              <a:spcBef>
                <a:spcPts val="0"/>
              </a:spcBef>
              <a:spcAft>
                <a:spcPts val="0"/>
              </a:spcAft>
              <a:buFont typeface="+mj-lt"/>
              <a:buAutoNum type="arabicPeriod"/>
            </a:pPr>
            <a:r>
              <a:rPr lang="en-US" dirty="0" smtClean="0">
                <a:latin typeface="Calibri" charset="0"/>
                <a:ea typeface="Calibri" charset="0"/>
                <a:cs typeface="Times New Roman" charset="0"/>
              </a:rPr>
              <a:t>AHU </a:t>
            </a:r>
            <a:r>
              <a:rPr lang="en-US" dirty="0">
                <a:latin typeface="Calibri" charset="0"/>
                <a:ea typeface="Calibri" charset="0"/>
                <a:cs typeface="Times New Roman" charset="0"/>
              </a:rPr>
              <a:t>Schedules (all large air handlers)</a:t>
            </a:r>
          </a:p>
          <a:p>
            <a:pPr lvl="1">
              <a:spcBef>
                <a:spcPts val="0"/>
              </a:spcBef>
            </a:pPr>
            <a:r>
              <a:rPr lang="en-US" dirty="0" smtClean="0">
                <a:latin typeface="Calibri" charset="0"/>
                <a:ea typeface="Calibri" charset="0"/>
                <a:cs typeface="Times New Roman" charset="0"/>
              </a:rPr>
              <a:t>Verify </a:t>
            </a:r>
            <a:r>
              <a:rPr lang="en-US" dirty="0">
                <a:latin typeface="Calibri" charset="0"/>
                <a:ea typeface="Calibri" charset="0"/>
                <a:cs typeface="Times New Roman" charset="0"/>
              </a:rPr>
              <a:t>Timer Control (verify that AHU goes “off.”  Done with trend log for a week).</a:t>
            </a:r>
          </a:p>
          <a:p>
            <a:pPr marL="342900" marR="0" lvl="0" indent="-342900">
              <a:spcBef>
                <a:spcPts val="0"/>
              </a:spcBef>
              <a:spcAft>
                <a:spcPts val="0"/>
              </a:spcAft>
              <a:buFont typeface="+mj-lt"/>
              <a:buAutoNum type="arabicPeriod"/>
            </a:pPr>
            <a:r>
              <a:rPr lang="en-US" dirty="0">
                <a:latin typeface="Calibri" charset="0"/>
                <a:ea typeface="Calibri" charset="0"/>
                <a:cs typeface="Times New Roman" charset="0"/>
              </a:rPr>
              <a:t>Mixed Air Temp</a:t>
            </a:r>
          </a:p>
          <a:p>
            <a:pPr marL="342900" marR="0" lvl="0" indent="-342900">
              <a:spcBef>
                <a:spcPts val="0"/>
              </a:spcBef>
              <a:spcAft>
                <a:spcPts val="0"/>
              </a:spcAft>
              <a:buFont typeface="+mj-lt"/>
              <a:buAutoNum type="arabicPeriod"/>
            </a:pPr>
            <a:r>
              <a:rPr lang="en-US" dirty="0" smtClean="0">
                <a:latin typeface="Calibri" charset="0"/>
                <a:ea typeface="Calibri" charset="0"/>
                <a:cs typeface="Times New Roman" charset="0"/>
              </a:rPr>
              <a:t>Office </a:t>
            </a:r>
            <a:r>
              <a:rPr lang="en-US" dirty="0">
                <a:latin typeface="Calibri" charset="0"/>
                <a:ea typeface="Calibri" charset="0"/>
                <a:cs typeface="Times New Roman" charset="0"/>
              </a:rPr>
              <a:t>lighting controller check </a:t>
            </a:r>
            <a:r>
              <a:rPr lang="en-US" dirty="0" smtClean="0">
                <a:latin typeface="Calibri" charset="0"/>
                <a:ea typeface="Calibri" charset="0"/>
                <a:cs typeface="Times New Roman" charset="0"/>
              </a:rPr>
              <a:t>(verify that lights sweep off correctly)</a:t>
            </a:r>
            <a:endParaRPr lang="en-US" dirty="0">
              <a:latin typeface="Calibri" charset="0"/>
              <a:ea typeface="Calibri" charset="0"/>
              <a:cs typeface="Times New Roman" charset="0"/>
            </a:endParaRPr>
          </a:p>
          <a:p>
            <a:pPr marL="342900" marR="0" lvl="0" indent="-342900">
              <a:spcBef>
                <a:spcPts val="0"/>
              </a:spcBef>
              <a:spcAft>
                <a:spcPts val="0"/>
              </a:spcAft>
              <a:buFont typeface="+mj-lt"/>
              <a:buAutoNum type="arabicPeriod"/>
            </a:pPr>
            <a:r>
              <a:rPr lang="en-US" dirty="0">
                <a:latin typeface="Calibri" charset="0"/>
                <a:ea typeface="Calibri" charset="0"/>
                <a:cs typeface="Times New Roman" charset="0"/>
              </a:rPr>
              <a:t>Steam valve leak check (done with trends)</a:t>
            </a:r>
          </a:p>
          <a:p>
            <a:endParaRPr lang="en-US" dirty="0"/>
          </a:p>
        </p:txBody>
      </p:sp>
    </p:spTree>
    <p:extLst>
      <p:ext uri="{BB962C8B-B14F-4D97-AF65-F5344CB8AC3E}">
        <p14:creationId xmlns:p14="http://schemas.microsoft.com/office/powerpoint/2010/main" val="1472965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2: Hopkins Library</a:t>
            </a:r>
            <a:endParaRPr lang="en-US" dirty="0"/>
          </a:p>
        </p:txBody>
      </p:sp>
      <p:sp>
        <p:nvSpPr>
          <p:cNvPr id="3" name="Content Placeholder 2"/>
          <p:cNvSpPr>
            <a:spLocks noGrp="1"/>
          </p:cNvSpPr>
          <p:nvPr>
            <p:ph sz="half" idx="1"/>
          </p:nvPr>
        </p:nvSpPr>
        <p:spPr/>
        <p:txBody>
          <a:bodyPr>
            <a:normAutofit fontScale="92500"/>
          </a:bodyPr>
          <a:lstStyle/>
          <a:p>
            <a:r>
              <a:rPr lang="en-US" dirty="0"/>
              <a:t>1-story, 12,500 square foot building </a:t>
            </a:r>
            <a:endParaRPr lang="en-US" dirty="0" smtClean="0"/>
          </a:p>
          <a:p>
            <a:r>
              <a:rPr lang="en-US" dirty="0" smtClean="0"/>
              <a:t>Public </a:t>
            </a:r>
            <a:r>
              <a:rPr lang="en-US" dirty="0"/>
              <a:t>library, public meeting room, and library offices. </a:t>
            </a:r>
            <a:endParaRPr lang="en-US" dirty="0" smtClean="0"/>
          </a:p>
          <a:p>
            <a:r>
              <a:rPr lang="en-US" dirty="0" smtClean="0"/>
              <a:t>Built in 1967</a:t>
            </a:r>
            <a:r>
              <a:rPr lang="en-US" dirty="0"/>
              <a:t>, </a:t>
            </a:r>
            <a:r>
              <a:rPr lang="en-US" dirty="0" smtClean="0"/>
              <a:t>renovated </a:t>
            </a:r>
            <a:r>
              <a:rPr lang="en-US" dirty="0"/>
              <a:t>in 2001. </a:t>
            </a:r>
            <a:endParaRPr lang="en-US" dirty="0" smtClean="0"/>
          </a:p>
          <a:p>
            <a:r>
              <a:rPr lang="en-US" dirty="0" smtClean="0"/>
              <a:t>The </a:t>
            </a:r>
            <a:r>
              <a:rPr lang="en-US" dirty="0"/>
              <a:t>renovation </a:t>
            </a:r>
            <a:r>
              <a:rPr lang="en-US" dirty="0" smtClean="0"/>
              <a:t>upgraded </a:t>
            </a:r>
            <a:r>
              <a:rPr lang="en-US" dirty="0"/>
              <a:t>the mechanical and lighting </a:t>
            </a:r>
            <a:r>
              <a:rPr lang="en-US" dirty="0" smtClean="0"/>
              <a:t>systems</a:t>
            </a:r>
          </a:p>
          <a:p>
            <a:r>
              <a:rPr lang="en-US" dirty="0" smtClean="0"/>
              <a:t>A </a:t>
            </a:r>
            <a:r>
              <a:rPr lang="en-US" dirty="0"/>
              <a:t>new condensing boiler </a:t>
            </a:r>
            <a:r>
              <a:rPr lang="en-US" dirty="0" smtClean="0"/>
              <a:t>in </a:t>
            </a:r>
            <a:r>
              <a:rPr lang="en-US" dirty="0"/>
              <a:t>2007.</a:t>
            </a:r>
          </a:p>
          <a:p>
            <a:r>
              <a:rPr lang="en-US" dirty="0" smtClean="0"/>
              <a:t>Hennepin county has many libraries, some with similar systems.</a:t>
            </a:r>
            <a:endParaRPr lang="en-US" dirty="0"/>
          </a:p>
        </p:txBody>
      </p:sp>
      <p:pic>
        <p:nvPicPr>
          <p:cNvPr id="5" name="Content Placeholder 4" descr="HUP%20screenshots%20TEMP/hopkins.jpe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825625"/>
            <a:ext cx="5181600" cy="2320972"/>
          </a:xfrm>
          <a:prstGeom prst="rect">
            <a:avLst/>
          </a:prstGeom>
          <a:noFill/>
          <a:ln>
            <a:noFill/>
          </a:ln>
        </p:spPr>
      </p:pic>
    </p:spTree>
    <p:extLst>
      <p:ext uri="{BB962C8B-B14F-4D97-AF65-F5344CB8AC3E}">
        <p14:creationId xmlns:p14="http://schemas.microsoft.com/office/powerpoint/2010/main" val="26403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Building 2: Hopkins Library</a:t>
            </a:r>
            <a:endParaRPr lang="en-US" dirty="0"/>
          </a:p>
        </p:txBody>
      </p:sp>
      <p:pic>
        <p:nvPicPr>
          <p:cNvPr id="3" name="Content Placeholder 4" descr="HUP%20screenshots%20TEMP/hopkins.jpe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25625"/>
            <a:ext cx="5181600" cy="2320972"/>
          </a:xfrm>
          <a:prstGeom prst="rect">
            <a:avLst/>
          </a:prstGeom>
          <a:noFill/>
          <a:ln>
            <a:noFill/>
          </a:ln>
        </p:spPr>
      </p:pic>
      <p:sp>
        <p:nvSpPr>
          <p:cNvPr id="4" name="Content Placeholder 2"/>
          <p:cNvSpPr txBox="1">
            <a:spLocks/>
          </p:cNvSpPr>
          <p:nvPr/>
        </p:nvSpPr>
        <p:spPr>
          <a:xfrm>
            <a:off x="838200" y="18256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Air Handling System and boiler system selected for monitoring:</a:t>
            </a:r>
          </a:p>
          <a:p>
            <a:r>
              <a:rPr lang="en-US" dirty="0" smtClean="0"/>
              <a:t>1 air handling unit</a:t>
            </a:r>
          </a:p>
          <a:p>
            <a:r>
              <a:rPr lang="en-US" dirty="0" smtClean="0"/>
              <a:t>Distributed to VAV boxes</a:t>
            </a:r>
          </a:p>
          <a:p>
            <a:r>
              <a:rPr lang="en-US" dirty="0" smtClean="0"/>
              <a:t>1 Condensing boiler supplies heat to AHU heating coil and VAV reheats</a:t>
            </a:r>
            <a:endParaRPr lang="en-US" dirty="0" smtClean="0"/>
          </a:p>
        </p:txBody>
      </p:sp>
    </p:spTree>
    <p:extLst>
      <p:ext uri="{BB962C8B-B14F-4D97-AF65-F5344CB8AC3E}">
        <p14:creationId xmlns:p14="http://schemas.microsoft.com/office/powerpoint/2010/main" val="1789931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HUP%20screenshots%20TEMP/hopkins.jpe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25625"/>
            <a:ext cx="5181600" cy="2320972"/>
          </a:xfrm>
          <a:prstGeom prst="rect">
            <a:avLst/>
          </a:prstGeom>
          <a:noFill/>
          <a:ln>
            <a:noFill/>
          </a:ln>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Issues noted</a:t>
            </a:r>
            <a:endParaRPr lang="en-US" dirty="0"/>
          </a:p>
        </p:txBody>
      </p:sp>
      <p:sp>
        <p:nvSpPr>
          <p:cNvPr id="5" name="Content Placeholder 2"/>
          <p:cNvSpPr txBox="1">
            <a:spLocks/>
          </p:cNvSpPr>
          <p:nvPr/>
        </p:nvSpPr>
        <p:spPr>
          <a:xfrm>
            <a:off x="838200" y="18256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Economizer malfunction</a:t>
            </a:r>
          </a:p>
          <a:p>
            <a:pPr marL="514350" indent="-514350">
              <a:buFont typeface="+mj-lt"/>
              <a:buAutoNum type="arabicPeriod"/>
            </a:pPr>
            <a:r>
              <a:rPr lang="en-US" dirty="0" smtClean="0"/>
              <a:t>Excessive boiler return water temperature / excessive boiler runtime</a:t>
            </a:r>
          </a:p>
          <a:p>
            <a:pPr marL="514350" indent="-514350">
              <a:buFont typeface="+mj-lt"/>
              <a:buAutoNum type="arabicPeriod"/>
            </a:pPr>
            <a:endParaRPr lang="en-US" dirty="0" smtClean="0"/>
          </a:p>
          <a:p>
            <a:pPr lvl="1"/>
            <a:endParaRPr lang="en-US" dirty="0" smtClean="0"/>
          </a:p>
        </p:txBody>
      </p:sp>
    </p:spTree>
    <p:extLst>
      <p:ext uri="{BB962C8B-B14F-4D97-AF65-F5344CB8AC3E}">
        <p14:creationId xmlns:p14="http://schemas.microsoft.com/office/powerpoint/2010/main" val="1774936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412272" y="1512220"/>
            <a:ext cx="6941528" cy="4289286"/>
          </a:xfrm>
          <a:prstGeom prst="rect">
            <a:avLst/>
          </a:prstGeom>
        </p:spPr>
      </p:pic>
      <p:sp>
        <p:nvSpPr>
          <p:cNvPr id="4" name="Title 3"/>
          <p:cNvSpPr>
            <a:spLocks noGrp="1"/>
          </p:cNvSpPr>
          <p:nvPr>
            <p:ph type="title"/>
          </p:nvPr>
        </p:nvSpPr>
        <p:spPr/>
        <p:txBody>
          <a:bodyPr>
            <a:normAutofit/>
          </a:bodyPr>
          <a:lstStyle/>
          <a:p>
            <a:r>
              <a:rPr lang="en-US" sz="3200" dirty="0" smtClean="0"/>
              <a:t>Malfunctioning Economizer</a:t>
            </a:r>
            <a:endParaRPr lang="en-US" sz="3200" dirty="0"/>
          </a:p>
        </p:txBody>
      </p:sp>
      <p:sp>
        <p:nvSpPr>
          <p:cNvPr id="5" name="Content Placeholder 4"/>
          <p:cNvSpPr>
            <a:spLocks noGrp="1"/>
          </p:cNvSpPr>
          <p:nvPr>
            <p:ph sz="half" idx="1"/>
          </p:nvPr>
        </p:nvSpPr>
        <p:spPr>
          <a:xfrm>
            <a:off x="838200" y="1512220"/>
            <a:ext cx="3359727" cy="4664743"/>
          </a:xfrm>
        </p:spPr>
        <p:txBody>
          <a:bodyPr>
            <a:normAutofit/>
          </a:bodyPr>
          <a:lstStyle/>
          <a:p>
            <a:pPr marL="0" indent="0">
              <a:buNone/>
            </a:pPr>
            <a:r>
              <a:rPr lang="en-US" sz="2000" dirty="0" smtClean="0"/>
              <a:t>Economizer disabled by malfunctioning or </a:t>
            </a:r>
            <a:r>
              <a:rPr lang="en-US" sz="2000" dirty="0" err="1" smtClean="0"/>
              <a:t>miscalibrated</a:t>
            </a:r>
            <a:r>
              <a:rPr lang="en-US" sz="2000" dirty="0" smtClean="0"/>
              <a:t> </a:t>
            </a:r>
            <a:r>
              <a:rPr lang="en-US" sz="2000" dirty="0" smtClean="0"/>
              <a:t>outdoor RH </a:t>
            </a:r>
            <a:r>
              <a:rPr lang="en-US" sz="2000" dirty="0" smtClean="0"/>
              <a:t>sensor.</a:t>
            </a:r>
          </a:p>
          <a:p>
            <a:pPr marL="0" indent="0">
              <a:buNone/>
            </a:pPr>
            <a:r>
              <a:rPr lang="en-US" sz="2000" dirty="0" smtClean="0"/>
              <a:t>Sensor reads 65.3%, airport weather station reports 30%.  </a:t>
            </a:r>
          </a:p>
          <a:p>
            <a:endParaRPr lang="en-US" sz="2000" dirty="0"/>
          </a:p>
        </p:txBody>
      </p:sp>
      <p:sp>
        <p:nvSpPr>
          <p:cNvPr id="6" name="Content Placeholder 5"/>
          <p:cNvSpPr>
            <a:spLocks noGrp="1"/>
          </p:cNvSpPr>
          <p:nvPr>
            <p:ph sz="half" idx="2"/>
          </p:nvPr>
        </p:nvSpPr>
        <p:spPr/>
        <p:txBody>
          <a:bodyPr/>
          <a:lstStyle/>
          <a:p>
            <a:r>
              <a:rPr lang="en-US" smtClean="0"/>
              <a:t>5/11/17</a:t>
            </a:r>
          </a:p>
          <a:p>
            <a:endParaRPr lang="en-US" dirty="0"/>
          </a:p>
        </p:txBody>
      </p:sp>
    </p:spTree>
    <p:extLst>
      <p:ext uri="{BB962C8B-B14F-4D97-AF65-F5344CB8AC3E}">
        <p14:creationId xmlns:p14="http://schemas.microsoft.com/office/powerpoint/2010/main" val="20661952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84845" y="2542540"/>
            <a:ext cx="5772694" cy="3242572"/>
          </a:xfrm>
          <a:prstGeom prst="rect">
            <a:avLst/>
          </a:prstGeom>
        </p:spPr>
      </p:pic>
      <p:pic>
        <p:nvPicPr>
          <p:cNvPr id="3" name="Picture 2"/>
          <p:cNvPicPr/>
          <p:nvPr/>
        </p:nvPicPr>
        <p:blipFill>
          <a:blip r:embed="rId3"/>
          <a:stretch>
            <a:fillRect/>
          </a:stretch>
        </p:blipFill>
        <p:spPr>
          <a:xfrm>
            <a:off x="6341534" y="2542540"/>
            <a:ext cx="5406212" cy="3242572"/>
          </a:xfrm>
          <a:prstGeom prst="rect">
            <a:avLst/>
          </a:prstGeom>
        </p:spPr>
      </p:pic>
      <p:sp>
        <p:nvSpPr>
          <p:cNvPr id="7" name="Content Placeholder 6"/>
          <p:cNvSpPr>
            <a:spLocks noGrp="1"/>
          </p:cNvSpPr>
          <p:nvPr>
            <p:ph sz="half" idx="1"/>
          </p:nvPr>
        </p:nvSpPr>
        <p:spPr>
          <a:xfrm>
            <a:off x="370184" y="1825625"/>
            <a:ext cx="5649616" cy="4351338"/>
          </a:xfrm>
        </p:spPr>
        <p:txBody>
          <a:bodyPr>
            <a:normAutofit fontScale="77500" lnSpcReduction="20000"/>
          </a:bodyPr>
          <a:lstStyle/>
          <a:p>
            <a:pPr marL="0" indent="0">
              <a:buNone/>
            </a:pPr>
            <a:r>
              <a:rPr lang="en-US" dirty="0" smtClean="0"/>
              <a:t>Actual OAT = 64°F</a:t>
            </a:r>
          </a:p>
          <a:p>
            <a:pPr marL="0" indent="0">
              <a:buNone/>
            </a:pPr>
            <a:r>
              <a:rPr lang="en-US" dirty="0" smtClean="0"/>
              <a:t>Actual RH = 50%</a:t>
            </a:r>
          </a:p>
          <a:p>
            <a:endParaRPr lang="en-US" dirty="0"/>
          </a:p>
          <a:p>
            <a:endParaRPr lang="en-US" dirty="0" smtClean="0"/>
          </a:p>
          <a:p>
            <a:endParaRPr lang="en-US" dirty="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0" indent="0" algn="r">
              <a:buNone/>
            </a:pPr>
            <a:r>
              <a:rPr lang="en-US" dirty="0" smtClean="0"/>
              <a:t>5/25/17</a:t>
            </a:r>
            <a:endParaRPr lang="en-US" dirty="0"/>
          </a:p>
        </p:txBody>
      </p:sp>
      <p:sp>
        <p:nvSpPr>
          <p:cNvPr id="11" name="Content Placeholder 10"/>
          <p:cNvSpPr>
            <a:spLocks noGrp="1"/>
          </p:cNvSpPr>
          <p:nvPr>
            <p:ph sz="half" idx="2"/>
          </p:nvPr>
        </p:nvSpPr>
        <p:spPr>
          <a:xfrm>
            <a:off x="6341534" y="1825625"/>
            <a:ext cx="5406212" cy="4351338"/>
          </a:xfrm>
        </p:spPr>
        <p:txBody>
          <a:bodyPr>
            <a:normAutofit fontScale="77500" lnSpcReduction="20000"/>
          </a:bodyPr>
          <a:lstStyle/>
          <a:p>
            <a:pPr marL="0" indent="0">
              <a:buNone/>
            </a:pPr>
            <a:r>
              <a:rPr lang="en-US" dirty="0" smtClean="0"/>
              <a:t>Actual </a:t>
            </a:r>
            <a:r>
              <a:rPr lang="en-US" dirty="0"/>
              <a:t>OAT = </a:t>
            </a:r>
            <a:r>
              <a:rPr lang="en-US" dirty="0" smtClean="0"/>
              <a:t>65°F</a:t>
            </a:r>
            <a:endParaRPr lang="en-US" dirty="0"/>
          </a:p>
          <a:p>
            <a:pPr marL="0" indent="0">
              <a:buNone/>
            </a:pPr>
            <a:r>
              <a:rPr lang="en-US" dirty="0"/>
              <a:t>Actual </a:t>
            </a:r>
            <a:r>
              <a:rPr lang="en-US" dirty="0" smtClean="0"/>
              <a:t>RH </a:t>
            </a:r>
            <a:r>
              <a:rPr lang="en-US" dirty="0"/>
              <a:t>= 42%</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r">
              <a:buNone/>
            </a:pPr>
            <a:r>
              <a:rPr lang="en-US" dirty="0" smtClean="0"/>
              <a:t>5/31/17</a:t>
            </a:r>
            <a:endParaRPr lang="en-US" dirty="0"/>
          </a:p>
          <a:p>
            <a:pPr marL="0" indent="0">
              <a:buNone/>
            </a:pPr>
            <a:endParaRPr lang="en-US" dirty="0"/>
          </a:p>
        </p:txBody>
      </p:sp>
      <p:sp>
        <p:nvSpPr>
          <p:cNvPr id="6" name="Title 3"/>
          <p:cNvSpPr>
            <a:spLocks noGrp="1"/>
          </p:cNvSpPr>
          <p:nvPr>
            <p:ph type="title"/>
          </p:nvPr>
        </p:nvSpPr>
        <p:spPr>
          <a:xfrm>
            <a:off x="838200" y="365125"/>
            <a:ext cx="10515600" cy="1325563"/>
          </a:xfrm>
        </p:spPr>
        <p:txBody>
          <a:bodyPr>
            <a:normAutofit/>
          </a:bodyPr>
          <a:lstStyle/>
          <a:p>
            <a:r>
              <a:rPr lang="en-US" sz="3200" dirty="0" smtClean="0"/>
              <a:t>Malfunctioning </a:t>
            </a:r>
            <a:r>
              <a:rPr lang="en-US" sz="3200" dirty="0" smtClean="0"/>
              <a:t>Economizer</a:t>
            </a:r>
            <a:endParaRPr lang="en-US" sz="3200" dirty="0"/>
          </a:p>
        </p:txBody>
      </p:sp>
    </p:spTree>
    <p:extLst>
      <p:ext uri="{BB962C8B-B14F-4D97-AF65-F5344CB8AC3E}">
        <p14:creationId xmlns:p14="http://schemas.microsoft.com/office/powerpoint/2010/main" val="1732658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3363" y="1500458"/>
            <a:ext cx="5638800" cy="461665"/>
          </a:xfrm>
          <a:prstGeom prst="rect">
            <a:avLst/>
          </a:prstGeom>
        </p:spPr>
        <p:txBody>
          <a:bodyPr wrap="square">
            <a:spAutoFit/>
          </a:bodyPr>
          <a:lstStyle/>
          <a:p>
            <a:endParaRPr lang="en-US" sz="2400" b="1" dirty="0"/>
          </a:p>
        </p:txBody>
      </p:sp>
      <p:sp>
        <p:nvSpPr>
          <p:cNvPr id="5" name="Content Placeholder 4"/>
          <p:cNvSpPr>
            <a:spLocks noGrp="1"/>
          </p:cNvSpPr>
          <p:nvPr>
            <p:ph sz="half" idx="1"/>
          </p:nvPr>
        </p:nvSpPr>
        <p:spPr/>
        <p:txBody>
          <a:bodyPr>
            <a:noAutofit/>
          </a:bodyPr>
          <a:lstStyle/>
          <a:p>
            <a:pPr marL="0" indent="0">
              <a:buNone/>
            </a:pPr>
            <a:r>
              <a:rPr lang="en-US" sz="2000" dirty="0"/>
              <a:t>Energy Impact</a:t>
            </a:r>
            <a:r>
              <a:rPr lang="en-US" sz="2000" dirty="0" smtClean="0"/>
              <a:t>:</a:t>
            </a:r>
            <a:endParaRPr lang="en-US" sz="2000" dirty="0"/>
          </a:p>
          <a:p>
            <a:r>
              <a:rPr lang="en-US" sz="1600" dirty="0" smtClean="0"/>
              <a:t>During spring 2017, economizer was never observed to work—dampers stayed at minimum position and air was cooled to meet DAT </a:t>
            </a:r>
            <a:r>
              <a:rPr lang="en-US" sz="1600" dirty="0" err="1" smtClean="0"/>
              <a:t>setpoint</a:t>
            </a:r>
            <a:r>
              <a:rPr lang="en-US" sz="1600" dirty="0" smtClean="0"/>
              <a:t>.</a:t>
            </a:r>
          </a:p>
          <a:p>
            <a:r>
              <a:rPr lang="en-US" sz="1600" dirty="0" smtClean="0"/>
              <a:t>Cooling energy penalty calculated from Typical Meteorological Year weather file, excessive cooling required when building is occupied and outdoor air conditions are appropriate for economizing.</a:t>
            </a:r>
          </a:p>
          <a:p>
            <a:r>
              <a:rPr lang="en-US" sz="1600" dirty="0" smtClean="0"/>
              <a:t>Graph at right shows MAT with economizing (orange line) and MAT at minimum damper position (red line). The area between the lines represents unnecessary cooling energy.</a:t>
            </a:r>
          </a:p>
          <a:p>
            <a:r>
              <a:rPr lang="en-US" sz="1600" dirty="0" smtClean="0"/>
              <a:t>Calculated energy penalty per year:</a:t>
            </a:r>
          </a:p>
          <a:p>
            <a:pPr marL="0" indent="0">
              <a:buNone/>
            </a:pPr>
            <a:r>
              <a:rPr lang="en-US" sz="2000" b="1" dirty="0" smtClean="0"/>
              <a:t>227mmBtu</a:t>
            </a:r>
          </a:p>
          <a:p>
            <a:pPr marL="0" indent="0">
              <a:buNone/>
            </a:pPr>
            <a:r>
              <a:rPr lang="en-US" sz="2000" b="1" dirty="0" smtClean="0"/>
              <a:t>$2065 unnecessary electricity cost</a:t>
            </a:r>
            <a:endParaRPr lang="en-US" sz="1600" dirty="0" smtClean="0"/>
          </a:p>
          <a:p>
            <a:endParaRPr lang="en-US" sz="1600" dirty="0"/>
          </a:p>
          <a:p>
            <a:endParaRPr lang="en-US" sz="1600" dirty="0" smtClean="0"/>
          </a:p>
          <a:p>
            <a:endParaRPr lang="en-US" sz="1600" dirty="0" smtClean="0"/>
          </a:p>
          <a:p>
            <a:endParaRPr lang="en-US" sz="1600" dirty="0"/>
          </a:p>
          <a:p>
            <a:endParaRPr lang="en-US" sz="1600" dirty="0" smtClean="0"/>
          </a:p>
          <a:p>
            <a:endParaRPr lang="en-US" sz="1600" dirty="0"/>
          </a:p>
          <a:p>
            <a:endParaRPr lang="en-US" sz="1600" dirty="0"/>
          </a:p>
          <a:p>
            <a:pPr marL="0" indent="0">
              <a:buNone/>
            </a:pPr>
            <a:r>
              <a:rPr lang="en-US" sz="1600" dirty="0" smtClean="0"/>
              <a:t>Energy </a:t>
            </a:r>
            <a:r>
              <a:rPr lang="en-US" sz="1600" dirty="0"/>
              <a:t>impacts are greater with reduced baseline ventilation ($500 / 5%) and with reduced </a:t>
            </a:r>
            <a:r>
              <a:rPr lang="en-US" sz="1600" dirty="0" smtClean="0"/>
              <a:t>DAT </a:t>
            </a:r>
            <a:r>
              <a:rPr lang="en-US" sz="1600" dirty="0" err="1" smtClean="0"/>
              <a:t>setpoint</a:t>
            </a:r>
            <a:r>
              <a:rPr lang="en-US" sz="1600" dirty="0"/>
              <a:t>.</a:t>
            </a:r>
          </a:p>
          <a:p>
            <a:endParaRPr lang="en-US" sz="1600" dirty="0"/>
          </a:p>
          <a:p>
            <a:endParaRPr lang="en-US" sz="1600" dirty="0"/>
          </a:p>
          <a:p>
            <a:endParaRPr lang="en-US" sz="1600" dirty="0"/>
          </a:p>
        </p:txBody>
      </p:sp>
      <p:sp>
        <p:nvSpPr>
          <p:cNvPr id="7" name="Title 3"/>
          <p:cNvSpPr>
            <a:spLocks noGrp="1"/>
          </p:cNvSpPr>
          <p:nvPr>
            <p:ph type="title"/>
          </p:nvPr>
        </p:nvSpPr>
        <p:spPr>
          <a:xfrm>
            <a:off x="838200" y="365125"/>
            <a:ext cx="10515600" cy="1325563"/>
          </a:xfrm>
        </p:spPr>
        <p:txBody>
          <a:bodyPr>
            <a:normAutofit/>
          </a:bodyPr>
          <a:lstStyle/>
          <a:p>
            <a:r>
              <a:rPr lang="en-US" sz="3200" dirty="0" smtClean="0"/>
              <a:t>Malfunctioning Economizer</a:t>
            </a:r>
            <a:endParaRPr lang="en-US" sz="3200"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6329154" y="1738994"/>
            <a:ext cx="5564209" cy="4582290"/>
          </a:xfrm>
          <a:prstGeom prst="rect">
            <a:avLst/>
          </a:prstGeom>
          <a:noFill/>
          <a:ln>
            <a:noFill/>
          </a:ln>
        </p:spPr>
      </p:pic>
    </p:spTree>
    <p:extLst>
      <p:ext uri="{BB962C8B-B14F-4D97-AF65-F5344CB8AC3E}">
        <p14:creationId xmlns:p14="http://schemas.microsoft.com/office/powerpoint/2010/main" val="915173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5423805" y="1309511"/>
            <a:ext cx="5929995" cy="4109261"/>
          </a:xfrm>
          <a:prstGeom prst="rect">
            <a:avLst/>
          </a:prstGeom>
        </p:spPr>
      </p:pic>
      <p:sp>
        <p:nvSpPr>
          <p:cNvPr id="3" name="Rectangle 2"/>
          <p:cNvSpPr/>
          <p:nvPr/>
        </p:nvSpPr>
        <p:spPr>
          <a:xfrm>
            <a:off x="327377" y="289678"/>
            <a:ext cx="5418667" cy="307777"/>
          </a:xfrm>
          <a:prstGeom prst="rect">
            <a:avLst/>
          </a:prstGeom>
        </p:spPr>
        <p:txBody>
          <a:bodyPr wrap="square">
            <a:spAutoFit/>
          </a:bodyPr>
          <a:lstStyle/>
          <a:p>
            <a:r>
              <a:rPr lang="en-US" sz="1400" dirty="0" smtClean="0">
                <a:effectLst/>
                <a:latin typeface="Helvetica" charset="0"/>
                <a:ea typeface="Calibri" charset="0"/>
                <a:cs typeface="Times New Roman" charset="0"/>
              </a:rPr>
              <a:t> </a:t>
            </a:r>
            <a:endParaRPr lang="en-US" sz="1400" dirty="0" smtClean="0">
              <a:effectLst/>
              <a:latin typeface="Calibri" charset="0"/>
              <a:ea typeface="Calibri" charset="0"/>
              <a:cs typeface="Times New Roman" charset="0"/>
            </a:endParaRPr>
          </a:p>
        </p:txBody>
      </p:sp>
      <p:sp>
        <p:nvSpPr>
          <p:cNvPr id="5" name="Title 4"/>
          <p:cNvSpPr>
            <a:spLocks noGrp="1"/>
          </p:cNvSpPr>
          <p:nvPr>
            <p:ph type="title"/>
          </p:nvPr>
        </p:nvSpPr>
        <p:spPr/>
        <p:txBody>
          <a:bodyPr>
            <a:normAutofit/>
          </a:bodyPr>
          <a:lstStyle/>
          <a:p>
            <a:r>
              <a:rPr lang="en-US" sz="3200" dirty="0"/>
              <a:t>Excessive boiler return water temperature / excessive boiler runtime</a:t>
            </a:r>
          </a:p>
        </p:txBody>
      </p:sp>
      <p:sp>
        <p:nvSpPr>
          <p:cNvPr id="6" name="Content Placeholder 5"/>
          <p:cNvSpPr>
            <a:spLocks noGrp="1"/>
          </p:cNvSpPr>
          <p:nvPr>
            <p:ph sz="half" idx="1"/>
          </p:nvPr>
        </p:nvSpPr>
        <p:spPr>
          <a:xfrm>
            <a:off x="838200" y="1659470"/>
            <a:ext cx="4585605" cy="4867452"/>
          </a:xfrm>
        </p:spPr>
        <p:txBody>
          <a:bodyPr>
            <a:normAutofit/>
          </a:bodyPr>
          <a:lstStyle/>
          <a:p>
            <a:pPr marL="0" indent="0">
              <a:buNone/>
            </a:pPr>
            <a:r>
              <a:rPr lang="en-US" sz="2000" dirty="0"/>
              <a:t>Boiler runs before air handler is enabled (enabled by OAT only).  Boiler does not serve fin-tube or other passive heating elements, so excessive runtime contributes very little to space temperatures.  Likely shortens boiler / pump lifespan, may not contribute to significant energy waste.</a:t>
            </a:r>
          </a:p>
          <a:p>
            <a:pPr marL="0" indent="0">
              <a:buNone/>
            </a:pPr>
            <a:r>
              <a:rPr lang="en-US" sz="2000" dirty="0"/>
              <a:t> </a:t>
            </a:r>
            <a:r>
              <a:rPr lang="en-US" sz="2000" dirty="0" smtClean="0"/>
              <a:t>Also </a:t>
            </a:r>
            <a:r>
              <a:rPr lang="en-US" sz="2000" dirty="0"/>
              <a:t>note that return water temp is often above the range required for condensing</a:t>
            </a:r>
            <a:r>
              <a:rPr lang="en-US" sz="2000" dirty="0" smtClean="0"/>
              <a:t>.</a:t>
            </a:r>
            <a:endParaRPr lang="en-US" sz="2000" dirty="0"/>
          </a:p>
          <a:p>
            <a:pPr marL="0" indent="0">
              <a:buNone/>
            </a:pPr>
            <a:endParaRPr lang="en-US" sz="2000" dirty="0"/>
          </a:p>
        </p:txBody>
      </p:sp>
      <p:sp>
        <p:nvSpPr>
          <p:cNvPr id="7" name="Content Placeholder 6"/>
          <p:cNvSpPr>
            <a:spLocks noGrp="1"/>
          </p:cNvSpPr>
          <p:nvPr>
            <p:ph sz="half" idx="2"/>
          </p:nvPr>
        </p:nvSpPr>
        <p:spPr>
          <a:xfrm>
            <a:off x="6172200" y="5418771"/>
            <a:ext cx="5181600" cy="758191"/>
          </a:xfrm>
        </p:spPr>
        <p:txBody>
          <a:bodyPr>
            <a:normAutofit/>
          </a:bodyPr>
          <a:lstStyle/>
          <a:p>
            <a:pPr marL="0" indent="0" algn="r">
              <a:buNone/>
            </a:pPr>
            <a:r>
              <a:rPr lang="en-US" sz="1800" dirty="0">
                <a:latin typeface="Helvetica" charset="0"/>
                <a:ea typeface="Calibri" charset="0"/>
                <a:cs typeface="Times New Roman" charset="0"/>
              </a:rPr>
              <a:t>5/18/17</a:t>
            </a:r>
            <a:endParaRPr lang="en-US" sz="1800" dirty="0">
              <a:latin typeface="Calibri" charset="0"/>
              <a:ea typeface="Calibri" charset="0"/>
              <a:cs typeface="Times New Roman" charset="0"/>
            </a:endParaRPr>
          </a:p>
          <a:p>
            <a:pPr marL="0" indent="0" algn="r">
              <a:buNone/>
            </a:pPr>
            <a:endParaRPr lang="en-US" sz="1800" dirty="0"/>
          </a:p>
        </p:txBody>
      </p:sp>
    </p:spTree>
    <p:extLst>
      <p:ext uri="{BB962C8B-B14F-4D97-AF65-F5344CB8AC3E}">
        <p14:creationId xmlns:p14="http://schemas.microsoft.com/office/powerpoint/2010/main" val="2215169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and scope of project</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smtClean="0"/>
              <a:t>A majority of existing buildings waste energy</a:t>
            </a:r>
          </a:p>
          <a:p>
            <a:r>
              <a:rPr lang="en-US" sz="2400" dirty="0" smtClean="0"/>
              <a:t>10-20% of whole building energy savings attributed to waste typically</a:t>
            </a:r>
          </a:p>
          <a:p>
            <a:r>
              <a:rPr lang="en-US" sz="2400" dirty="0" smtClean="0"/>
              <a:t>Buildings can waste energy without causing discomfort or announcing improper operation</a:t>
            </a:r>
          </a:p>
          <a:p>
            <a:r>
              <a:rPr lang="en-US" sz="2400" dirty="0" smtClean="0"/>
              <a:t>Building automation systems (BAS) can offer detailed information on building operation</a:t>
            </a:r>
          </a:p>
          <a:p>
            <a:r>
              <a:rPr lang="en-US" sz="2400" dirty="0"/>
              <a:t>Monitoring-based commissioning (</a:t>
            </a:r>
            <a:r>
              <a:rPr lang="en-US" sz="2400" dirty="0" err="1"/>
              <a:t>MBCx</a:t>
            </a:r>
            <a:r>
              <a:rPr lang="en-US" sz="2400" dirty="0"/>
              <a:t>) </a:t>
            </a:r>
            <a:r>
              <a:rPr lang="en-US" sz="2400" dirty="0" smtClean="0"/>
              <a:t>can be effective, though costly to set up and operate</a:t>
            </a:r>
          </a:p>
          <a:p>
            <a:r>
              <a:rPr lang="en-US" sz="2400" dirty="0" smtClean="0"/>
              <a:t>Sufficient preventative maintenance to ensure no operating inefficiencies is unlikely to be achieved</a:t>
            </a:r>
          </a:p>
          <a:p>
            <a:r>
              <a:rPr lang="en-US" sz="2400" dirty="0" smtClean="0"/>
              <a:t>The amount of information available in BAS creates a need for identification and execution of simple, high-priority checks</a:t>
            </a:r>
          </a:p>
          <a:p>
            <a:r>
              <a:rPr lang="en-US" sz="2400" dirty="0" smtClean="0"/>
              <a:t>Some issues come up more often than others</a:t>
            </a:r>
          </a:p>
          <a:p>
            <a:endParaRPr lang="en-US" sz="2400" dirty="0" smtClean="0"/>
          </a:p>
          <a:p>
            <a:endParaRPr lang="en-US" sz="2400" dirty="0" smtClean="0"/>
          </a:p>
        </p:txBody>
      </p:sp>
    </p:spTree>
    <p:extLst>
      <p:ext uri="{BB962C8B-B14F-4D97-AF65-F5344CB8AC3E}">
        <p14:creationId xmlns:p14="http://schemas.microsoft.com/office/powerpoint/2010/main" val="418798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5423805" y="1309511"/>
            <a:ext cx="5929995" cy="4109261"/>
          </a:xfrm>
          <a:prstGeom prst="rect">
            <a:avLst/>
          </a:prstGeom>
        </p:spPr>
      </p:pic>
      <p:sp>
        <p:nvSpPr>
          <p:cNvPr id="3" name="Rectangle 2"/>
          <p:cNvSpPr/>
          <p:nvPr/>
        </p:nvSpPr>
        <p:spPr>
          <a:xfrm>
            <a:off x="327377" y="289678"/>
            <a:ext cx="5418667" cy="307777"/>
          </a:xfrm>
          <a:prstGeom prst="rect">
            <a:avLst/>
          </a:prstGeom>
        </p:spPr>
        <p:txBody>
          <a:bodyPr wrap="square">
            <a:spAutoFit/>
          </a:bodyPr>
          <a:lstStyle/>
          <a:p>
            <a:r>
              <a:rPr lang="en-US" sz="1400" dirty="0" smtClean="0">
                <a:effectLst/>
                <a:latin typeface="Helvetica" charset="0"/>
                <a:ea typeface="Calibri" charset="0"/>
                <a:cs typeface="Times New Roman" charset="0"/>
              </a:rPr>
              <a:t> </a:t>
            </a:r>
            <a:endParaRPr lang="en-US" sz="1400" dirty="0" smtClean="0">
              <a:effectLst/>
              <a:latin typeface="Calibri" charset="0"/>
              <a:ea typeface="Calibri" charset="0"/>
              <a:cs typeface="Times New Roman" charset="0"/>
            </a:endParaRPr>
          </a:p>
        </p:txBody>
      </p:sp>
      <p:sp>
        <p:nvSpPr>
          <p:cNvPr id="5" name="Title 4"/>
          <p:cNvSpPr>
            <a:spLocks noGrp="1"/>
          </p:cNvSpPr>
          <p:nvPr>
            <p:ph type="title"/>
          </p:nvPr>
        </p:nvSpPr>
        <p:spPr/>
        <p:txBody>
          <a:bodyPr>
            <a:normAutofit/>
          </a:bodyPr>
          <a:lstStyle/>
          <a:p>
            <a:r>
              <a:rPr lang="en-US" sz="3200" dirty="0"/>
              <a:t>Excessive boiler return water temperature / excessive boiler runtime</a:t>
            </a:r>
          </a:p>
        </p:txBody>
      </p:sp>
      <p:sp>
        <p:nvSpPr>
          <p:cNvPr id="6" name="Content Placeholder 5"/>
          <p:cNvSpPr>
            <a:spLocks noGrp="1"/>
          </p:cNvSpPr>
          <p:nvPr>
            <p:ph sz="half" idx="1"/>
          </p:nvPr>
        </p:nvSpPr>
        <p:spPr>
          <a:xfrm>
            <a:off x="838200" y="1690688"/>
            <a:ext cx="4585605" cy="4867452"/>
          </a:xfrm>
        </p:spPr>
        <p:txBody>
          <a:bodyPr>
            <a:normAutofit/>
          </a:bodyPr>
          <a:lstStyle/>
          <a:p>
            <a:pPr marL="0" indent="0">
              <a:buNone/>
            </a:pPr>
            <a:r>
              <a:rPr lang="en-US" sz="2000" dirty="0" smtClean="0"/>
              <a:t>Recommended </a:t>
            </a:r>
            <a:r>
              <a:rPr lang="en-US" sz="2000" dirty="0"/>
              <a:t>actions:</a:t>
            </a:r>
          </a:p>
          <a:p>
            <a:r>
              <a:rPr lang="en-US" sz="2000" dirty="0"/>
              <a:t>Set boiler to operate only when air handler is enabled. </a:t>
            </a:r>
          </a:p>
          <a:p>
            <a:pPr marL="0" indent="0">
              <a:buNone/>
            </a:pPr>
            <a:r>
              <a:rPr lang="en-US" sz="2000" dirty="0" smtClean="0"/>
              <a:t>For </a:t>
            </a:r>
            <a:r>
              <a:rPr lang="en-US" sz="2000" dirty="0"/>
              <a:t>high Loop Return Temp:</a:t>
            </a:r>
          </a:p>
          <a:p>
            <a:r>
              <a:rPr lang="en-US" sz="2000" dirty="0"/>
              <a:t>A lower supply temp is recommended, but will likely result in additional comfort problems in </a:t>
            </a:r>
            <a:r>
              <a:rPr lang="en-US" sz="2000" dirty="0" smtClean="0"/>
              <a:t>perimeter </a:t>
            </a:r>
            <a:r>
              <a:rPr lang="en-US" sz="2000" dirty="0"/>
              <a:t>zones served by </a:t>
            </a:r>
            <a:r>
              <a:rPr lang="en-US" sz="2000" dirty="0" smtClean="0"/>
              <a:t>VAV-1 and VAV-2</a:t>
            </a:r>
            <a:r>
              <a:rPr lang="en-US" sz="2000" dirty="0"/>
              <a:t>.  </a:t>
            </a:r>
            <a:endParaRPr lang="en-US" sz="2000" dirty="0" smtClean="0"/>
          </a:p>
          <a:p>
            <a:r>
              <a:rPr lang="en-US" sz="2000" dirty="0" smtClean="0"/>
              <a:t>Consider </a:t>
            </a:r>
            <a:r>
              <a:rPr lang="en-US" sz="2000" dirty="0"/>
              <a:t>capital improvements (larger hydronic coils at VAV-2, supplemental heating for the cold zone, </a:t>
            </a:r>
            <a:r>
              <a:rPr lang="en-US" sz="2000" dirty="0" err="1"/>
              <a:t>etc</a:t>
            </a:r>
            <a:r>
              <a:rPr lang="en-US" sz="2000" dirty="0"/>
              <a:t>).</a:t>
            </a:r>
          </a:p>
          <a:p>
            <a:pPr marL="0" indent="0">
              <a:buNone/>
            </a:pPr>
            <a:endParaRPr lang="en-US" sz="2000" dirty="0"/>
          </a:p>
        </p:txBody>
      </p:sp>
      <p:sp>
        <p:nvSpPr>
          <p:cNvPr id="7" name="Content Placeholder 6"/>
          <p:cNvSpPr>
            <a:spLocks noGrp="1"/>
          </p:cNvSpPr>
          <p:nvPr>
            <p:ph sz="half" idx="2"/>
          </p:nvPr>
        </p:nvSpPr>
        <p:spPr>
          <a:xfrm>
            <a:off x="6172200" y="5418771"/>
            <a:ext cx="5181600" cy="758191"/>
          </a:xfrm>
        </p:spPr>
        <p:txBody>
          <a:bodyPr>
            <a:normAutofit/>
          </a:bodyPr>
          <a:lstStyle/>
          <a:p>
            <a:pPr marL="0" indent="0" algn="r">
              <a:buNone/>
            </a:pPr>
            <a:r>
              <a:rPr lang="en-US" sz="1800" dirty="0">
                <a:latin typeface="Helvetica" charset="0"/>
                <a:ea typeface="Calibri" charset="0"/>
                <a:cs typeface="Times New Roman" charset="0"/>
              </a:rPr>
              <a:t>5/18/17</a:t>
            </a:r>
            <a:endParaRPr lang="en-US" sz="1800" dirty="0">
              <a:latin typeface="Calibri" charset="0"/>
              <a:ea typeface="Calibri" charset="0"/>
              <a:cs typeface="Times New Roman" charset="0"/>
            </a:endParaRPr>
          </a:p>
          <a:p>
            <a:pPr marL="0" indent="0" algn="r">
              <a:buNone/>
            </a:pPr>
            <a:endParaRPr lang="en-US" sz="1800" dirty="0"/>
          </a:p>
        </p:txBody>
      </p:sp>
    </p:spTree>
    <p:extLst>
      <p:ext uri="{BB962C8B-B14F-4D97-AF65-F5344CB8AC3E}">
        <p14:creationId xmlns:p14="http://schemas.microsoft.com/office/powerpoint/2010/main" val="1759007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6480916" y="1825625"/>
            <a:ext cx="5383706" cy="3295012"/>
          </a:xfrm>
          <a:prstGeom prst="rect">
            <a:avLst/>
          </a:prstGeom>
        </p:spPr>
      </p:pic>
      <p:sp>
        <p:nvSpPr>
          <p:cNvPr id="4" name="Rectangle 3"/>
          <p:cNvSpPr/>
          <p:nvPr/>
        </p:nvSpPr>
        <p:spPr>
          <a:xfrm>
            <a:off x="-6927" y="465495"/>
            <a:ext cx="5542845" cy="1200329"/>
          </a:xfrm>
          <a:prstGeom prst="rect">
            <a:avLst/>
          </a:prstGeom>
        </p:spPr>
        <p:txBody>
          <a:bodyPr wrap="square">
            <a:spAutoFit/>
          </a:bodyPr>
          <a:lstStyle/>
          <a:p>
            <a:r>
              <a:rPr lang="en-US" dirty="0" smtClean="0">
                <a:effectLst/>
                <a:latin typeface="Helvetica" charset="0"/>
                <a:ea typeface="Calibri" charset="0"/>
                <a:cs typeface="Times New Roman" charset="0"/>
              </a:rPr>
              <a:t> </a:t>
            </a:r>
            <a:endParaRPr lang="en-US" dirty="0" smtClean="0">
              <a:effectLst/>
              <a:latin typeface="Calibri" charset="0"/>
              <a:ea typeface="Calibri" charset="0"/>
              <a:cs typeface="Times New Roman" charset="0"/>
            </a:endParaRPr>
          </a:p>
          <a:p>
            <a:r>
              <a:rPr lang="en-US" dirty="0" smtClean="0">
                <a:effectLst/>
                <a:latin typeface="Helvetica" charset="0"/>
                <a:ea typeface="Calibri" charset="0"/>
                <a:cs typeface="Times New Roman" charset="0"/>
              </a:rPr>
              <a:t> </a:t>
            </a:r>
            <a:endParaRPr lang="en-US" dirty="0" smtClean="0">
              <a:effectLst/>
              <a:latin typeface="Calibri" charset="0"/>
              <a:ea typeface="Calibri" charset="0"/>
              <a:cs typeface="Times New Roman" charset="0"/>
            </a:endParaRPr>
          </a:p>
          <a:p>
            <a:endParaRPr lang="en-US" dirty="0" smtClean="0">
              <a:effectLst/>
              <a:latin typeface="Calibri" charset="0"/>
              <a:ea typeface="Calibri" charset="0"/>
              <a:cs typeface="Times New Roman" charset="0"/>
            </a:endParaRPr>
          </a:p>
          <a:p>
            <a:r>
              <a:rPr lang="en-US" dirty="0" smtClean="0">
                <a:effectLst/>
                <a:latin typeface="Helvetica" charset="0"/>
                <a:ea typeface="Calibri" charset="0"/>
                <a:cs typeface="Times New Roman" charset="0"/>
              </a:rPr>
              <a:t>.</a:t>
            </a:r>
            <a:endParaRPr lang="en-US" dirty="0">
              <a:effectLst/>
              <a:latin typeface="Calibri" charset="0"/>
              <a:ea typeface="Calibri" charset="0"/>
              <a:cs typeface="Times New Roman" charset="0"/>
            </a:endParaRPr>
          </a:p>
        </p:txBody>
      </p:sp>
      <p:sp>
        <p:nvSpPr>
          <p:cNvPr id="2" name="Title 1"/>
          <p:cNvSpPr>
            <a:spLocks noGrp="1"/>
          </p:cNvSpPr>
          <p:nvPr>
            <p:ph type="title"/>
          </p:nvPr>
        </p:nvSpPr>
        <p:spPr/>
        <p:txBody>
          <a:bodyPr/>
          <a:lstStyle/>
          <a:p>
            <a:r>
              <a:rPr lang="en-US" dirty="0" smtClean="0"/>
              <a:t>Additional Issue: Temperature </a:t>
            </a:r>
            <a:r>
              <a:rPr lang="en-US" dirty="0"/>
              <a:t>Sensor </a:t>
            </a:r>
            <a:r>
              <a:rPr lang="en-US" dirty="0" err="1" smtClean="0"/>
              <a:t>Miscalibration</a:t>
            </a:r>
            <a:endParaRPr lang="en-US" dirty="0"/>
          </a:p>
        </p:txBody>
      </p:sp>
      <p:sp>
        <p:nvSpPr>
          <p:cNvPr id="6" name="Content Placeholder 5"/>
          <p:cNvSpPr>
            <a:spLocks noGrp="1"/>
          </p:cNvSpPr>
          <p:nvPr>
            <p:ph sz="half" idx="1"/>
          </p:nvPr>
        </p:nvSpPr>
        <p:spPr/>
        <p:txBody>
          <a:bodyPr>
            <a:normAutofit fontScale="92500" lnSpcReduction="10000"/>
          </a:bodyPr>
          <a:lstStyle/>
          <a:p>
            <a:pPr marL="0" indent="0">
              <a:buNone/>
            </a:pPr>
            <a:r>
              <a:rPr lang="en-US" dirty="0" err="1" smtClean="0"/>
              <a:t>Miscalibration</a:t>
            </a:r>
            <a:r>
              <a:rPr lang="en-US" dirty="0" smtClean="0"/>
              <a:t> likely on the </a:t>
            </a:r>
            <a:r>
              <a:rPr lang="en-US" dirty="0"/>
              <a:t>MAT sensor.  Demand Controlled Ventilation </a:t>
            </a:r>
            <a:r>
              <a:rPr lang="en-US" dirty="0" smtClean="0"/>
              <a:t>sequence observed, which opened </a:t>
            </a:r>
            <a:r>
              <a:rPr lang="en-US" dirty="0"/>
              <a:t>outdoor air dampers, but MAT is lower than RAT.  MAT continued to report 72.2, even as outdoor air dampers modulated to 100% open </a:t>
            </a:r>
            <a:r>
              <a:rPr lang="en-US" dirty="0" smtClean="0"/>
              <a:t>position (OAT=80.0)</a:t>
            </a:r>
            <a:endParaRPr lang="en-US" dirty="0" smtClean="0"/>
          </a:p>
          <a:p>
            <a:pPr marL="0" indent="0">
              <a:buNone/>
            </a:pPr>
            <a:r>
              <a:rPr lang="en-US" dirty="0"/>
              <a:t>Recommended actions:</a:t>
            </a:r>
          </a:p>
          <a:p>
            <a:r>
              <a:rPr lang="en-US" dirty="0"/>
              <a:t>Consider a regular schedule for temp sensor recalibration / replacement.</a:t>
            </a:r>
          </a:p>
          <a:p>
            <a:endParaRPr lang="en-US" dirty="0"/>
          </a:p>
        </p:txBody>
      </p:sp>
      <p:sp>
        <p:nvSpPr>
          <p:cNvPr id="7" name="Content Placeholder 6"/>
          <p:cNvSpPr>
            <a:spLocks noGrp="1"/>
          </p:cNvSpPr>
          <p:nvPr>
            <p:ph sz="half" idx="2"/>
          </p:nvPr>
        </p:nvSpPr>
        <p:spPr>
          <a:xfrm>
            <a:off x="6172200" y="5120637"/>
            <a:ext cx="5692422" cy="1336816"/>
          </a:xfrm>
        </p:spPr>
        <p:txBody>
          <a:bodyPr>
            <a:normAutofit fontScale="92500" lnSpcReduction="10000"/>
          </a:bodyPr>
          <a:lstStyle/>
          <a:p>
            <a:pPr marL="0" indent="0" algn="r">
              <a:buNone/>
            </a:pPr>
            <a:r>
              <a:rPr lang="en-US" sz="1800" dirty="0">
                <a:latin typeface="Helvetica" charset="0"/>
                <a:ea typeface="Calibri" charset="0"/>
                <a:cs typeface="Times New Roman" charset="0"/>
              </a:rPr>
              <a:t>7/18/17</a:t>
            </a:r>
            <a:endParaRPr lang="en-US" sz="1800" dirty="0"/>
          </a:p>
        </p:txBody>
      </p:sp>
    </p:spTree>
    <p:extLst>
      <p:ext uri="{BB962C8B-B14F-4D97-AF65-F5344CB8AC3E}">
        <p14:creationId xmlns:p14="http://schemas.microsoft.com/office/powerpoint/2010/main" val="1377184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33754" y="294570"/>
            <a:ext cx="4654844" cy="3237794"/>
          </a:xfrm>
          <a:prstGeom prst="rect">
            <a:avLst/>
          </a:prstGeom>
        </p:spPr>
      </p:pic>
      <p:pic>
        <p:nvPicPr>
          <p:cNvPr id="5" name="Picture 4"/>
          <p:cNvPicPr>
            <a:picLocks noChangeAspect="1"/>
          </p:cNvPicPr>
          <p:nvPr/>
        </p:nvPicPr>
        <p:blipFill>
          <a:blip r:embed="rId3"/>
          <a:stretch>
            <a:fillRect/>
          </a:stretch>
        </p:blipFill>
        <p:spPr>
          <a:xfrm>
            <a:off x="7133754" y="3639189"/>
            <a:ext cx="4654844" cy="3119594"/>
          </a:xfrm>
          <a:prstGeom prst="rect">
            <a:avLst/>
          </a:prstGeom>
        </p:spPr>
      </p:pic>
      <p:sp>
        <p:nvSpPr>
          <p:cNvPr id="3" name="Title 2"/>
          <p:cNvSpPr>
            <a:spLocks noGrp="1"/>
          </p:cNvSpPr>
          <p:nvPr>
            <p:ph type="title"/>
          </p:nvPr>
        </p:nvSpPr>
        <p:spPr>
          <a:xfrm>
            <a:off x="838200" y="393237"/>
            <a:ext cx="6629400" cy="1325563"/>
          </a:xfrm>
        </p:spPr>
        <p:txBody>
          <a:bodyPr/>
          <a:lstStyle/>
          <a:p>
            <a:r>
              <a:rPr lang="en-US" dirty="0" smtClean="0"/>
              <a:t>Recommended Checks: Hopkins Library</a:t>
            </a:r>
            <a:endParaRPr lang="en-US" dirty="0"/>
          </a:p>
        </p:txBody>
      </p:sp>
      <p:sp>
        <p:nvSpPr>
          <p:cNvPr id="6" name="Content Placeholder 5"/>
          <p:cNvSpPr>
            <a:spLocks noGrp="1"/>
          </p:cNvSpPr>
          <p:nvPr>
            <p:ph sz="half" idx="1"/>
          </p:nvPr>
        </p:nvSpPr>
        <p:spPr/>
        <p:txBody>
          <a:bodyPr>
            <a:normAutofit/>
          </a:bodyPr>
          <a:lstStyle/>
          <a:p>
            <a:pPr marL="514350" indent="-514350">
              <a:buFont typeface="+mj-lt"/>
              <a:buAutoNum type="arabicPeriod"/>
            </a:pPr>
            <a:r>
              <a:rPr lang="en-US" dirty="0"/>
              <a:t>AHU Schedules</a:t>
            </a:r>
          </a:p>
          <a:p>
            <a:pPr lvl="1"/>
            <a:r>
              <a:rPr lang="en-US" dirty="0" smtClean="0"/>
              <a:t>Verify </a:t>
            </a:r>
            <a:r>
              <a:rPr lang="en-US" dirty="0"/>
              <a:t>timer control </a:t>
            </a:r>
          </a:p>
          <a:p>
            <a:pPr marL="514350" indent="-514350">
              <a:buFont typeface="+mj-lt"/>
              <a:buAutoNum type="arabicPeriod"/>
            </a:pPr>
            <a:r>
              <a:rPr lang="en-US" dirty="0"/>
              <a:t>Mixed Air Temp (faulty enthalpy control noted on this unit)</a:t>
            </a:r>
          </a:p>
          <a:p>
            <a:pPr marL="514350" indent="-514350">
              <a:buFont typeface="+mj-lt"/>
              <a:buAutoNum type="arabicPeriod"/>
            </a:pPr>
            <a:r>
              <a:rPr lang="en-US" dirty="0" smtClean="0"/>
              <a:t>Check </a:t>
            </a:r>
            <a:r>
              <a:rPr lang="en-US" dirty="0"/>
              <a:t>return water temp </a:t>
            </a:r>
            <a:r>
              <a:rPr lang="en-US" dirty="0" smtClean="0"/>
              <a:t>in range for </a:t>
            </a:r>
            <a:r>
              <a:rPr lang="en-US" dirty="0"/>
              <a:t>condensing</a:t>
            </a:r>
          </a:p>
          <a:p>
            <a:pPr marL="514350" indent="-514350">
              <a:buFont typeface="+mj-lt"/>
              <a:buAutoNum type="arabicPeriod"/>
            </a:pPr>
            <a:endParaRPr lang="en-US" dirty="0"/>
          </a:p>
        </p:txBody>
      </p:sp>
    </p:spTree>
    <p:extLst>
      <p:ext uri="{BB962C8B-B14F-4D97-AF65-F5344CB8AC3E}">
        <p14:creationId xmlns:p14="http://schemas.microsoft.com/office/powerpoint/2010/main" val="2019355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 Recommendations </a:t>
            </a:r>
            <a:r>
              <a:rPr lang="en-US" dirty="0"/>
              <a:t>not related to a specific </a:t>
            </a:r>
            <a:r>
              <a:rPr lang="en-US" dirty="0" smtClean="0"/>
              <a:t>building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Save </a:t>
            </a:r>
            <a:r>
              <a:rPr lang="en-US" dirty="0"/>
              <a:t>trend data for one year. In several cases operation was observed in the fall / winter of 2017 that appeared to differ from operation observed in the spring. Because only a month’s worth of trend data were available and the number of data points is large, it was not possible to confirm some </a:t>
            </a:r>
            <a:r>
              <a:rPr lang="en-US" dirty="0" smtClean="0"/>
              <a:t>changes</a:t>
            </a:r>
            <a:r>
              <a:rPr lang="en-US" dirty="0"/>
              <a:t>.  This </a:t>
            </a:r>
            <a:r>
              <a:rPr lang="en-US" dirty="0" smtClean="0"/>
              <a:t>longer-term </a:t>
            </a:r>
            <a:r>
              <a:rPr lang="en-US" dirty="0"/>
              <a:t>trend data would also be useful in any future </a:t>
            </a:r>
            <a:r>
              <a:rPr lang="en-US" dirty="0" err="1"/>
              <a:t>retrocommissioning</a:t>
            </a:r>
            <a:r>
              <a:rPr lang="en-US" dirty="0"/>
              <a:t> process.</a:t>
            </a:r>
          </a:p>
          <a:p>
            <a:r>
              <a:rPr lang="en-US" dirty="0" smtClean="0"/>
              <a:t>Develop </a:t>
            </a:r>
            <a:r>
              <a:rPr lang="en-US" dirty="0"/>
              <a:t>a process that allows operations staff time to monitor system optimization. Typical monitoring process catches some sub-optimal operations but is typically focused on ensuring that the space conditioning is within established parameters. </a:t>
            </a:r>
          </a:p>
          <a:p>
            <a:r>
              <a:rPr lang="en-US" dirty="0" smtClean="0"/>
              <a:t>Develop </a:t>
            </a:r>
            <a:r>
              <a:rPr lang="en-US" dirty="0"/>
              <a:t>follow-up checks for systems that have previously contributed to sub-optimal operation and which have a high likely rate of failure, or which commonly malfunction.</a:t>
            </a:r>
          </a:p>
          <a:p>
            <a:endParaRPr lang="en-US" dirty="0"/>
          </a:p>
        </p:txBody>
      </p:sp>
    </p:spTree>
    <p:extLst>
      <p:ext uri="{BB962C8B-B14F-4D97-AF65-F5344CB8AC3E}">
        <p14:creationId xmlns:p14="http://schemas.microsoft.com/office/powerpoint/2010/main" val="1642438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(continued)</a:t>
            </a:r>
            <a:endParaRPr lang="en-US" dirty="0"/>
          </a:p>
        </p:txBody>
      </p:sp>
      <p:sp>
        <p:nvSpPr>
          <p:cNvPr id="3" name="Content Placeholder 2"/>
          <p:cNvSpPr>
            <a:spLocks noGrp="1"/>
          </p:cNvSpPr>
          <p:nvPr>
            <p:ph idx="1"/>
          </p:nvPr>
        </p:nvSpPr>
        <p:spPr/>
        <p:txBody>
          <a:bodyPr/>
          <a:lstStyle/>
          <a:p>
            <a:r>
              <a:rPr lang="en-US" dirty="0" smtClean="0"/>
              <a:t>Enthalpy control of economizing has malfunctioned in both buildings due to sensor </a:t>
            </a:r>
            <a:r>
              <a:rPr lang="en-US" dirty="0" err="1" smtClean="0"/>
              <a:t>miscalibration</a:t>
            </a:r>
            <a:r>
              <a:rPr lang="en-US" dirty="0" smtClean="0"/>
              <a:t> / failure. The MAT check will identify such malfunctions, but if they are to be prevented then a routine sensor calibration task should be started.</a:t>
            </a:r>
            <a:r>
              <a:rPr lang="en-US" dirty="0"/>
              <a:t> </a:t>
            </a:r>
            <a:r>
              <a:rPr lang="en-US" dirty="0" smtClean="0"/>
              <a:t> The other viable option is to disable enthalpy control, relying only on sensible criteria for economizing.</a:t>
            </a:r>
          </a:p>
        </p:txBody>
      </p:sp>
    </p:spTree>
    <p:extLst>
      <p:ext uri="{BB962C8B-B14F-4D97-AF65-F5344CB8AC3E}">
        <p14:creationId xmlns:p14="http://schemas.microsoft.com/office/powerpoint/2010/main" val="220614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overview - tasks</a:t>
            </a:r>
            <a:endParaRPr lang="en-US" dirty="0"/>
          </a:p>
        </p:txBody>
      </p:sp>
      <p:sp>
        <p:nvSpPr>
          <p:cNvPr id="3" name="Content Placeholder 2"/>
          <p:cNvSpPr>
            <a:spLocks noGrp="1"/>
          </p:cNvSpPr>
          <p:nvPr>
            <p:ph idx="1"/>
          </p:nvPr>
        </p:nvSpPr>
        <p:spPr/>
        <p:txBody>
          <a:bodyPr/>
          <a:lstStyle/>
          <a:p>
            <a:r>
              <a:rPr lang="en-US" dirty="0" smtClean="0"/>
              <a:t>Select buildings for pilot</a:t>
            </a:r>
          </a:p>
          <a:p>
            <a:r>
              <a:rPr lang="en-US" dirty="0" smtClean="0"/>
              <a:t>Identify systems to monitor on each pilot project</a:t>
            </a:r>
          </a:p>
          <a:p>
            <a:r>
              <a:rPr lang="en-US" dirty="0" smtClean="0"/>
              <a:t>Identify malfunctions or sub-optimal operation in identified systems</a:t>
            </a:r>
          </a:p>
          <a:p>
            <a:r>
              <a:rPr lang="en-US" dirty="0" smtClean="0"/>
              <a:t>Estimate energy and cost implication of malfunction or sub-optimal operation</a:t>
            </a:r>
          </a:p>
          <a:p>
            <a:r>
              <a:rPr lang="en-US" dirty="0" smtClean="0"/>
              <a:t>Evaluate malfunctions or sub-optimal operation to:</a:t>
            </a:r>
          </a:p>
          <a:p>
            <a:pPr lvl="1"/>
            <a:r>
              <a:rPr lang="en-US" dirty="0" smtClean="0"/>
              <a:t>Remedy issues identified</a:t>
            </a:r>
          </a:p>
          <a:p>
            <a:pPr lvl="1"/>
            <a:r>
              <a:rPr lang="en-US" dirty="0" smtClean="0"/>
              <a:t>Develop checks to implement to identify subsequent occurrences</a:t>
            </a:r>
            <a:endParaRPr lang="en-US" dirty="0"/>
          </a:p>
          <a:p>
            <a:r>
              <a:rPr lang="en-US" dirty="0" smtClean="0"/>
              <a:t>Implement policies to operationalize the above</a:t>
            </a:r>
          </a:p>
        </p:txBody>
      </p:sp>
    </p:spTree>
    <p:extLst>
      <p:ext uri="{BB962C8B-B14F-4D97-AF65-F5344CB8AC3E}">
        <p14:creationId xmlns:p14="http://schemas.microsoft.com/office/powerpoint/2010/main" val="4074673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1: Health Services Building</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12-story, 220,000 square foot building </a:t>
            </a:r>
            <a:endParaRPr lang="en-US" dirty="0" smtClean="0"/>
          </a:p>
          <a:p>
            <a:r>
              <a:rPr lang="en-US" dirty="0" smtClean="0"/>
              <a:t>Contains County </a:t>
            </a:r>
            <a:r>
              <a:rPr lang="en-US" dirty="0"/>
              <a:t>offices and a clinic. </a:t>
            </a:r>
            <a:endParaRPr lang="en-US" dirty="0" smtClean="0"/>
          </a:p>
          <a:p>
            <a:r>
              <a:rPr lang="en-US" dirty="0" smtClean="0"/>
              <a:t>Built in 1989</a:t>
            </a:r>
            <a:r>
              <a:rPr lang="en-US" dirty="0"/>
              <a:t>, </a:t>
            </a:r>
            <a:r>
              <a:rPr lang="en-US" dirty="0" smtClean="0"/>
              <a:t>recommissioned in 2013, several </a:t>
            </a:r>
            <a:r>
              <a:rPr lang="en-US" dirty="0"/>
              <a:t>energy conservation </a:t>
            </a:r>
            <a:r>
              <a:rPr lang="en-US" dirty="0" smtClean="0"/>
              <a:t>opportunities identified.</a:t>
            </a:r>
            <a:endParaRPr lang="en-US" dirty="0"/>
          </a:p>
          <a:p>
            <a:r>
              <a:rPr lang="en-US" dirty="0" smtClean="0"/>
              <a:t>The </a:t>
            </a:r>
            <a:r>
              <a:rPr lang="en-US" dirty="0"/>
              <a:t>12 air handlers were sufficiently similar to enabled comparisons to be made and for outliers to be seen by comparison across floors. </a:t>
            </a:r>
            <a:endParaRPr lang="en-US" dirty="0" smtClean="0"/>
          </a:p>
        </p:txBody>
      </p:sp>
      <p:pic>
        <p:nvPicPr>
          <p:cNvPr id="5" name="Content Placeholder 4" descr="HSB.jpeg"/>
          <p:cNvPicPr>
            <a:picLocks noGrp="1"/>
          </p:cNvPicPr>
          <p:nvPr>
            <p:ph sz="half" idx="2"/>
          </p:nvPr>
        </p:nvPicPr>
        <p:blipFill>
          <a:blip r:embed="rId2">
            <a:extLst>
              <a:ext uri="{28A0092B-C50C-407E-A947-70E740481C1C}">
                <a14:useLocalDpi xmlns:a14="http://schemas.microsoft.com/office/drawing/2010/main" val="0"/>
              </a:ext>
            </a:extLst>
          </a:blip>
          <a:srcRect b="8519"/>
          <a:stretch>
            <a:fillRect/>
          </a:stretch>
        </p:blipFill>
        <p:spPr bwMode="auto">
          <a:xfrm>
            <a:off x="6172200" y="1825625"/>
            <a:ext cx="5181600" cy="3268229"/>
          </a:xfrm>
          <a:prstGeom prst="rect">
            <a:avLst/>
          </a:prstGeom>
          <a:noFill/>
          <a:ln>
            <a:noFill/>
          </a:ln>
        </p:spPr>
      </p:pic>
    </p:spTree>
    <p:extLst>
      <p:ext uri="{BB962C8B-B14F-4D97-AF65-F5344CB8AC3E}">
        <p14:creationId xmlns:p14="http://schemas.microsoft.com/office/powerpoint/2010/main" val="425489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1: Health Services Building</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smtClean="0"/>
              <a:t>Air Handling System selected for monitoring:</a:t>
            </a:r>
          </a:p>
          <a:p>
            <a:r>
              <a:rPr lang="en-US" dirty="0" smtClean="0"/>
              <a:t>15 </a:t>
            </a:r>
            <a:r>
              <a:rPr lang="en-US" dirty="0"/>
              <a:t>air-handling </a:t>
            </a:r>
            <a:r>
              <a:rPr lang="en-US" dirty="0" smtClean="0"/>
              <a:t>units</a:t>
            </a:r>
          </a:p>
          <a:p>
            <a:pPr lvl="1"/>
            <a:r>
              <a:rPr lang="en-US" dirty="0" smtClean="0"/>
              <a:t>11 of which are identical </a:t>
            </a:r>
            <a:r>
              <a:rPr lang="en-US" dirty="0"/>
              <a:t>units, each serving one floor. </a:t>
            </a:r>
            <a:endParaRPr lang="en-US" dirty="0" smtClean="0"/>
          </a:p>
          <a:p>
            <a:pPr lvl="1"/>
            <a:r>
              <a:rPr lang="en-US" dirty="0" smtClean="0"/>
              <a:t>1 </a:t>
            </a:r>
            <a:r>
              <a:rPr lang="en-US" dirty="0"/>
              <a:t>additional large unit located </a:t>
            </a:r>
            <a:r>
              <a:rPr lang="en-US" dirty="0" smtClean="0"/>
              <a:t>in </a:t>
            </a:r>
            <a:r>
              <a:rPr lang="en-US" dirty="0"/>
              <a:t>the basement serves that floor as well as the first </a:t>
            </a:r>
            <a:r>
              <a:rPr lang="en-US" dirty="0" smtClean="0"/>
              <a:t>floor</a:t>
            </a:r>
            <a:endParaRPr lang="en-US" dirty="0"/>
          </a:p>
          <a:p>
            <a:r>
              <a:rPr lang="en-US" dirty="0" smtClean="0"/>
              <a:t>Distributed to VAV boxes</a:t>
            </a:r>
          </a:p>
          <a:p>
            <a:pPr lvl="1"/>
            <a:r>
              <a:rPr lang="en-US" dirty="0" smtClean="0"/>
              <a:t>Most do not contain reheat</a:t>
            </a:r>
          </a:p>
          <a:p>
            <a:r>
              <a:rPr lang="en-US" dirty="0" smtClean="0"/>
              <a:t>Fin tube radiation</a:t>
            </a:r>
          </a:p>
          <a:p>
            <a:pPr lvl="1"/>
            <a:r>
              <a:rPr lang="en-US" dirty="0" smtClean="0"/>
              <a:t>Only source of heating when unoccupied</a:t>
            </a:r>
          </a:p>
          <a:p>
            <a:pPr lvl="1"/>
            <a:endParaRPr lang="en-US" dirty="0" smtClean="0"/>
          </a:p>
        </p:txBody>
      </p:sp>
      <p:pic>
        <p:nvPicPr>
          <p:cNvPr id="5" name="Content Placeholder 4" descr="HSB.jpeg"/>
          <p:cNvPicPr>
            <a:picLocks noGrp="1"/>
          </p:cNvPicPr>
          <p:nvPr>
            <p:ph sz="half" idx="2"/>
          </p:nvPr>
        </p:nvPicPr>
        <p:blipFill>
          <a:blip r:embed="rId2">
            <a:extLst>
              <a:ext uri="{28A0092B-C50C-407E-A947-70E740481C1C}">
                <a14:useLocalDpi xmlns:a14="http://schemas.microsoft.com/office/drawing/2010/main" val="0"/>
              </a:ext>
            </a:extLst>
          </a:blip>
          <a:srcRect b="8519"/>
          <a:stretch>
            <a:fillRect/>
          </a:stretch>
        </p:blipFill>
        <p:spPr bwMode="auto">
          <a:xfrm>
            <a:off x="6172200" y="1825625"/>
            <a:ext cx="5181600" cy="3268229"/>
          </a:xfrm>
          <a:prstGeom prst="rect">
            <a:avLst/>
          </a:prstGeom>
          <a:noFill/>
          <a:ln>
            <a:noFill/>
          </a:ln>
        </p:spPr>
      </p:pic>
    </p:spTree>
    <p:extLst>
      <p:ext uri="{BB962C8B-B14F-4D97-AF65-F5344CB8AC3E}">
        <p14:creationId xmlns:p14="http://schemas.microsoft.com/office/powerpoint/2010/main" val="281192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noted</a:t>
            </a:r>
            <a:endParaRPr lang="en-US" dirty="0"/>
          </a:p>
        </p:txBody>
      </p:sp>
      <p:sp>
        <p:nvSpPr>
          <p:cNvPr id="3" name="Content Placeholder 2"/>
          <p:cNvSpPr>
            <a:spLocks noGrp="1"/>
          </p:cNvSpPr>
          <p:nvPr>
            <p:ph sz="half" idx="1"/>
          </p:nvPr>
        </p:nvSpPr>
        <p:spPr/>
        <p:txBody>
          <a:bodyPr>
            <a:normAutofit/>
          </a:bodyPr>
          <a:lstStyle/>
          <a:p>
            <a:pPr marL="514350" indent="-514350">
              <a:buFont typeface="+mj-lt"/>
              <a:buAutoNum type="arabicPeriod"/>
            </a:pPr>
            <a:r>
              <a:rPr lang="en-US" dirty="0" smtClean="0"/>
              <a:t>Leaking </a:t>
            </a:r>
            <a:r>
              <a:rPr lang="en-US" dirty="0"/>
              <a:t>steam valves in air handler heating </a:t>
            </a:r>
            <a:r>
              <a:rPr lang="en-US" dirty="0" smtClean="0"/>
              <a:t>coils when unoccupied</a:t>
            </a:r>
          </a:p>
          <a:p>
            <a:pPr marL="514350" indent="-514350">
              <a:buFont typeface="+mj-lt"/>
              <a:buAutoNum type="arabicPeriod"/>
            </a:pPr>
            <a:r>
              <a:rPr lang="en-US" dirty="0" smtClean="0"/>
              <a:t>Economizer </a:t>
            </a:r>
            <a:r>
              <a:rPr lang="en-US" dirty="0"/>
              <a:t>malfunction</a:t>
            </a:r>
          </a:p>
          <a:p>
            <a:pPr marL="514350" indent="-514350">
              <a:buFont typeface="+mj-lt"/>
              <a:buAutoNum type="arabicPeriod"/>
            </a:pPr>
            <a:endParaRPr lang="en-US" dirty="0" smtClean="0"/>
          </a:p>
          <a:p>
            <a:pPr lvl="1"/>
            <a:endParaRPr lang="en-US" dirty="0" smtClean="0"/>
          </a:p>
        </p:txBody>
      </p:sp>
      <p:pic>
        <p:nvPicPr>
          <p:cNvPr id="5" name="Content Placeholder 4" descr="HSB.jpeg"/>
          <p:cNvPicPr>
            <a:picLocks noGrp="1"/>
          </p:cNvPicPr>
          <p:nvPr>
            <p:ph sz="half" idx="2"/>
          </p:nvPr>
        </p:nvPicPr>
        <p:blipFill>
          <a:blip r:embed="rId2">
            <a:extLst>
              <a:ext uri="{28A0092B-C50C-407E-A947-70E740481C1C}">
                <a14:useLocalDpi xmlns:a14="http://schemas.microsoft.com/office/drawing/2010/main" val="0"/>
              </a:ext>
            </a:extLst>
          </a:blip>
          <a:srcRect b="8519"/>
          <a:stretch>
            <a:fillRect/>
          </a:stretch>
        </p:blipFill>
        <p:spPr bwMode="auto">
          <a:xfrm>
            <a:off x="6172200" y="1825625"/>
            <a:ext cx="5181600" cy="3268229"/>
          </a:xfrm>
          <a:prstGeom prst="rect">
            <a:avLst/>
          </a:prstGeom>
          <a:noFill/>
          <a:ln>
            <a:noFill/>
          </a:ln>
        </p:spPr>
      </p:pic>
    </p:spTree>
    <p:extLst>
      <p:ext uri="{BB962C8B-B14F-4D97-AF65-F5344CB8AC3E}">
        <p14:creationId xmlns:p14="http://schemas.microsoft.com/office/powerpoint/2010/main" val="2130932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48428" y="-1281290"/>
            <a:ext cx="7988300" cy="4724400"/>
          </a:xfrm>
          <a:prstGeom prst="rect">
            <a:avLst/>
          </a:prstGeom>
        </p:spPr>
      </p:pic>
      <p:pic>
        <p:nvPicPr>
          <p:cNvPr id="3" name="Picture 2"/>
          <p:cNvPicPr>
            <a:picLocks noChangeAspect="1"/>
          </p:cNvPicPr>
          <p:nvPr/>
        </p:nvPicPr>
        <p:blipFill>
          <a:blip r:embed="rId3"/>
          <a:stretch>
            <a:fillRect/>
          </a:stretch>
        </p:blipFill>
        <p:spPr>
          <a:xfrm>
            <a:off x="4805539" y="2016476"/>
            <a:ext cx="7277100" cy="4495800"/>
          </a:xfrm>
          <a:prstGeom prst="rect">
            <a:avLst/>
          </a:prstGeom>
        </p:spPr>
      </p:pic>
      <p:sp>
        <p:nvSpPr>
          <p:cNvPr id="4" name="Rectangle 3"/>
          <p:cNvSpPr/>
          <p:nvPr/>
        </p:nvSpPr>
        <p:spPr>
          <a:xfrm>
            <a:off x="3202517" y="1554811"/>
            <a:ext cx="2995083" cy="1200329"/>
          </a:xfrm>
          <a:prstGeom prst="rect">
            <a:avLst/>
          </a:prstGeom>
        </p:spPr>
        <p:txBody>
          <a:bodyPr wrap="square">
            <a:spAutoFit/>
          </a:bodyPr>
          <a:lstStyle/>
          <a:p>
            <a:r>
              <a:rPr lang="en-US" dirty="0" smtClean="0"/>
              <a:t>AHU-3, 3-7-2017, 10:14pm</a:t>
            </a:r>
          </a:p>
          <a:p>
            <a:r>
              <a:rPr lang="en-US" dirty="0" err="1" smtClean="0"/>
              <a:t>dt</a:t>
            </a:r>
            <a:r>
              <a:rPr lang="en-US" dirty="0" smtClean="0"/>
              <a:t>= 82.4 - 73.7 = 8.7</a:t>
            </a:r>
          </a:p>
          <a:p>
            <a:r>
              <a:rPr lang="en-US" dirty="0" smtClean="0"/>
              <a:t>so</a:t>
            </a:r>
          </a:p>
          <a:p>
            <a:r>
              <a:rPr lang="en-US" dirty="0" smtClean="0"/>
              <a:t>q=10,523.5 Btu/</a:t>
            </a:r>
            <a:r>
              <a:rPr lang="en-US" dirty="0" err="1" smtClean="0"/>
              <a:t>hr</a:t>
            </a:r>
            <a:endParaRPr lang="en-US" dirty="0"/>
          </a:p>
        </p:txBody>
      </p:sp>
      <p:sp>
        <p:nvSpPr>
          <p:cNvPr id="5" name="Rectangle 4"/>
          <p:cNvSpPr/>
          <p:nvPr/>
        </p:nvSpPr>
        <p:spPr>
          <a:xfrm>
            <a:off x="3202517" y="3904775"/>
            <a:ext cx="3025422" cy="1200329"/>
          </a:xfrm>
          <a:prstGeom prst="rect">
            <a:avLst/>
          </a:prstGeom>
        </p:spPr>
        <p:txBody>
          <a:bodyPr wrap="square">
            <a:spAutoFit/>
          </a:bodyPr>
          <a:lstStyle/>
          <a:p>
            <a:r>
              <a:rPr lang="en-US" smtClean="0"/>
              <a:t>AHU-11, 3-22-2017, 1:50pm</a:t>
            </a:r>
          </a:p>
          <a:p>
            <a:r>
              <a:rPr lang="en-US" dirty="0" err="1" smtClean="0"/>
              <a:t>dt</a:t>
            </a:r>
            <a:r>
              <a:rPr lang="en-US" dirty="0" smtClean="0"/>
              <a:t>= 63.2 - 58.6 = 4.6</a:t>
            </a:r>
          </a:p>
          <a:p>
            <a:r>
              <a:rPr lang="en-US" dirty="0" smtClean="0"/>
              <a:t>so</a:t>
            </a:r>
          </a:p>
          <a:p>
            <a:r>
              <a:rPr lang="en-US" dirty="0" smtClean="0"/>
              <a:t>q=23,399.3 Btu/</a:t>
            </a:r>
            <a:r>
              <a:rPr lang="en-US" dirty="0" err="1" smtClean="0"/>
              <a:t>hr</a:t>
            </a:r>
            <a:endParaRPr lang="en-US" dirty="0"/>
          </a:p>
        </p:txBody>
      </p:sp>
      <p:sp>
        <p:nvSpPr>
          <p:cNvPr id="7" name="Title 6"/>
          <p:cNvSpPr>
            <a:spLocks noGrp="1"/>
          </p:cNvSpPr>
          <p:nvPr>
            <p:ph type="title"/>
          </p:nvPr>
        </p:nvSpPr>
        <p:spPr/>
        <p:txBody>
          <a:bodyPr>
            <a:normAutofit/>
          </a:bodyPr>
          <a:lstStyle/>
          <a:p>
            <a:r>
              <a:rPr lang="en-US" sz="3200" dirty="0" smtClean="0"/>
              <a:t>Steam valves leaking when closed</a:t>
            </a:r>
            <a:endParaRPr lang="en-US" sz="3200" dirty="0"/>
          </a:p>
        </p:txBody>
      </p:sp>
    </p:spTree>
    <p:extLst>
      <p:ext uri="{BB962C8B-B14F-4D97-AF65-F5344CB8AC3E}">
        <p14:creationId xmlns:p14="http://schemas.microsoft.com/office/powerpoint/2010/main" val="4288274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r>
              <a:rPr lang="en-US" dirty="0" smtClean="0"/>
              <a:t>Assumed </a:t>
            </a:r>
            <a:r>
              <a:rPr lang="en-US" dirty="0"/>
              <a:t>average loss rate of 16,000 </a:t>
            </a:r>
            <a:r>
              <a:rPr lang="en-US" dirty="0" smtClean="0"/>
              <a:t>Btu/</a:t>
            </a:r>
            <a:r>
              <a:rPr lang="en-US" dirty="0" err="1" smtClean="0"/>
              <a:t>hr</a:t>
            </a:r>
            <a:r>
              <a:rPr lang="en-US" dirty="0" smtClean="0"/>
              <a:t> per AHU</a:t>
            </a:r>
            <a:endParaRPr lang="en-US" dirty="0"/>
          </a:p>
          <a:p>
            <a:r>
              <a:rPr lang="en-US" dirty="0" smtClean="0"/>
              <a:t>4,484 hours of potential losses</a:t>
            </a:r>
          </a:p>
          <a:p>
            <a:r>
              <a:rPr lang="en-US" dirty="0" smtClean="0"/>
              <a:t>72mmBtu average per AHU</a:t>
            </a:r>
          </a:p>
          <a:p>
            <a:r>
              <a:rPr lang="en-US" dirty="0" smtClean="0"/>
              <a:t>502mmBtu estimated for all 7 instances</a:t>
            </a:r>
          </a:p>
          <a:p>
            <a:r>
              <a:rPr lang="en-US" dirty="0" smtClean="0"/>
              <a:t>Cost estimated at $841 per AHU, 5,889 for all instances.</a:t>
            </a:r>
            <a:endParaRPr lang="en-US" dirty="0"/>
          </a:p>
        </p:txBody>
      </p:sp>
      <p:pic>
        <p:nvPicPr>
          <p:cNvPr id="2" name="Picture 1"/>
          <p:cNvPicPr>
            <a:picLocks noChangeAspect="1"/>
          </p:cNvPicPr>
          <p:nvPr/>
        </p:nvPicPr>
        <p:blipFill>
          <a:blip r:embed="rId2"/>
          <a:stretch>
            <a:fillRect/>
          </a:stretch>
        </p:blipFill>
        <p:spPr>
          <a:xfrm>
            <a:off x="3648428" y="-1281290"/>
            <a:ext cx="7988300" cy="4724400"/>
          </a:xfrm>
          <a:prstGeom prst="rect">
            <a:avLst/>
          </a:prstGeom>
        </p:spPr>
      </p:pic>
      <p:pic>
        <p:nvPicPr>
          <p:cNvPr id="3" name="Picture 2"/>
          <p:cNvPicPr>
            <a:picLocks noChangeAspect="1"/>
          </p:cNvPicPr>
          <p:nvPr/>
        </p:nvPicPr>
        <p:blipFill>
          <a:blip r:embed="rId3"/>
          <a:stretch>
            <a:fillRect/>
          </a:stretch>
        </p:blipFill>
        <p:spPr>
          <a:xfrm>
            <a:off x="4805539" y="2016476"/>
            <a:ext cx="7277100" cy="4495800"/>
          </a:xfrm>
          <a:prstGeom prst="rect">
            <a:avLst/>
          </a:prstGeom>
        </p:spPr>
      </p:pic>
      <p:sp>
        <p:nvSpPr>
          <p:cNvPr id="7" name="Title 6"/>
          <p:cNvSpPr>
            <a:spLocks noGrp="1"/>
          </p:cNvSpPr>
          <p:nvPr>
            <p:ph type="title"/>
          </p:nvPr>
        </p:nvSpPr>
        <p:spPr/>
        <p:txBody>
          <a:bodyPr>
            <a:normAutofit/>
          </a:bodyPr>
          <a:lstStyle/>
          <a:p>
            <a:r>
              <a:rPr lang="en-US" sz="3200" dirty="0" smtClean="0"/>
              <a:t>Steam valves leaking when closed</a:t>
            </a:r>
            <a:endParaRPr lang="en-US" sz="3200" dirty="0"/>
          </a:p>
        </p:txBody>
      </p:sp>
      <p:sp>
        <p:nvSpPr>
          <p:cNvPr id="9" name="Content Placeholder 8"/>
          <p:cNvSpPr>
            <a:spLocks noGrp="1"/>
          </p:cNvSpPr>
          <p:nvPr>
            <p:ph sz="half" idx="2"/>
          </p:nvPr>
        </p:nvSpPr>
        <p:spPr/>
        <p:txBody>
          <a:bodyPr/>
          <a:lstStyle/>
          <a:p>
            <a:endParaRPr lang="en-US"/>
          </a:p>
        </p:txBody>
      </p:sp>
    </p:spTree>
    <p:extLst>
      <p:ext uri="{BB962C8B-B14F-4D97-AF65-F5344CB8AC3E}">
        <p14:creationId xmlns:p14="http://schemas.microsoft.com/office/powerpoint/2010/main" val="4131644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0863" y="3471969"/>
            <a:ext cx="5324475" cy="3392805"/>
          </a:xfrm>
          <a:prstGeom prst="rect">
            <a:avLst/>
          </a:prstGeom>
        </p:spPr>
      </p:pic>
      <p:pic>
        <p:nvPicPr>
          <p:cNvPr id="3" name="Picture 2"/>
          <p:cNvPicPr>
            <a:picLocks noChangeAspect="1"/>
          </p:cNvPicPr>
          <p:nvPr/>
        </p:nvPicPr>
        <p:blipFill>
          <a:blip r:embed="rId3"/>
          <a:stretch>
            <a:fillRect/>
          </a:stretch>
        </p:blipFill>
        <p:spPr>
          <a:xfrm>
            <a:off x="6110112" y="0"/>
            <a:ext cx="5324475" cy="3392805"/>
          </a:xfrm>
          <a:prstGeom prst="rect">
            <a:avLst/>
          </a:prstGeom>
        </p:spPr>
      </p:pic>
      <p:pic>
        <p:nvPicPr>
          <p:cNvPr id="4" name="Picture 3"/>
          <p:cNvPicPr>
            <a:picLocks noChangeAspect="1"/>
          </p:cNvPicPr>
          <p:nvPr/>
        </p:nvPicPr>
        <p:blipFill>
          <a:blip r:embed="rId4"/>
          <a:stretch>
            <a:fillRect/>
          </a:stretch>
        </p:blipFill>
        <p:spPr>
          <a:xfrm>
            <a:off x="6110112" y="3471969"/>
            <a:ext cx="5324475" cy="3392805"/>
          </a:xfrm>
          <a:prstGeom prst="rect">
            <a:avLst/>
          </a:prstGeom>
        </p:spPr>
      </p:pic>
      <p:sp>
        <p:nvSpPr>
          <p:cNvPr id="7" name="Content Placeholder 6"/>
          <p:cNvSpPr>
            <a:spLocks noGrp="1"/>
          </p:cNvSpPr>
          <p:nvPr>
            <p:ph sz="half" idx="1"/>
          </p:nvPr>
        </p:nvSpPr>
        <p:spPr>
          <a:xfrm>
            <a:off x="680863" y="365125"/>
            <a:ext cx="5338937" cy="5811838"/>
          </a:xfrm>
        </p:spPr>
        <p:txBody>
          <a:bodyPr>
            <a:normAutofit/>
          </a:bodyPr>
          <a:lstStyle/>
          <a:p>
            <a:pPr marL="0" indent="0">
              <a:buNone/>
            </a:pPr>
            <a:r>
              <a:rPr lang="en-US" sz="1800" dirty="0" smtClean="0"/>
              <a:t>Recommended actions:</a:t>
            </a:r>
          </a:p>
          <a:p>
            <a:pPr marL="0" indent="0">
              <a:buNone/>
            </a:pPr>
            <a:r>
              <a:rPr lang="en-US" sz="1800" dirty="0" smtClean="0"/>
              <a:t>Steam leaks that appear as elevated MAT when AHU fans are off may or may not be substantial enough to justify further action.  Recommend identifying suspect valves via nighttime MAT, then verifying energy waste magnitude while AHU is running and heating valves are reporting 0% open. Check </a:t>
            </a:r>
            <a:r>
              <a:rPr lang="en-US" sz="1800" dirty="0"/>
              <a:t>shortly after the steam system is activated in the fall, in the middle of the heating season, and shortly before the steam system is deactivated in the spring. </a:t>
            </a:r>
          </a:p>
        </p:txBody>
      </p:sp>
      <p:sp>
        <p:nvSpPr>
          <p:cNvPr id="11" name="Content Placeholder 10"/>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857530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5979</TotalTime>
  <Words>1383</Words>
  <Application>Microsoft Macintosh PowerPoint</Application>
  <PresentationFormat>Widescreen</PresentationFormat>
  <Paragraphs>175</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Calibri Light</vt:lpstr>
      <vt:lpstr>Helvetica</vt:lpstr>
      <vt:lpstr>Times New Roman</vt:lpstr>
      <vt:lpstr>Arial</vt:lpstr>
      <vt:lpstr>Office Theme</vt:lpstr>
      <vt:lpstr>Use of BAS to Identify Inefficient Operations</vt:lpstr>
      <vt:lpstr>Purpose and scope of project</vt:lpstr>
      <vt:lpstr>Project overview - tasks</vt:lpstr>
      <vt:lpstr>Building 1: Health Services Building</vt:lpstr>
      <vt:lpstr>Building 1: Health Services Building</vt:lpstr>
      <vt:lpstr>Issues noted</vt:lpstr>
      <vt:lpstr>Steam valves leaking when closed</vt:lpstr>
      <vt:lpstr>Steam valves leaking when closed</vt:lpstr>
      <vt:lpstr>PowerPoint Presentation</vt:lpstr>
      <vt:lpstr>Malfunctioning Economizer</vt:lpstr>
      <vt:lpstr>Potential lighting controller failure</vt:lpstr>
      <vt:lpstr>Recommended checks - HSB</vt:lpstr>
      <vt:lpstr>Building 2: Hopkins Library</vt:lpstr>
      <vt:lpstr>PowerPoint Presentation</vt:lpstr>
      <vt:lpstr>PowerPoint Presentation</vt:lpstr>
      <vt:lpstr>Malfunctioning Economizer</vt:lpstr>
      <vt:lpstr>Malfunctioning Economizer</vt:lpstr>
      <vt:lpstr>Malfunctioning Economizer</vt:lpstr>
      <vt:lpstr>Excessive boiler return water temperature / excessive boiler runtime</vt:lpstr>
      <vt:lpstr>Excessive boiler return water temperature / excessive boiler runtime</vt:lpstr>
      <vt:lpstr>Additional Issue: Temperature Sensor Miscalibration</vt:lpstr>
      <vt:lpstr>Recommended Checks: Hopkins Library</vt:lpstr>
      <vt:lpstr>Conclusions: Recommendations not related to a specific building</vt:lpstr>
      <vt:lpstr>Conclusions (continued)</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28</cp:revision>
  <cp:lastPrinted>2017-12-06T02:02:29Z</cp:lastPrinted>
  <dcterms:created xsi:type="dcterms:W3CDTF">2017-12-05T16:06:17Z</dcterms:created>
  <dcterms:modified xsi:type="dcterms:W3CDTF">2017-12-30T17:08:34Z</dcterms:modified>
</cp:coreProperties>
</file>